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9" r:id="rId6"/>
  </p:sldMasterIdLst>
  <p:notesMasterIdLst>
    <p:notesMasterId r:id="rId51"/>
  </p:notesMasterIdLst>
  <p:sldIdLst>
    <p:sldId id="323" r:id="rId7"/>
    <p:sldId id="1007" r:id="rId8"/>
    <p:sldId id="1009" r:id="rId9"/>
    <p:sldId id="1051" r:id="rId10"/>
    <p:sldId id="1065" r:id="rId11"/>
    <p:sldId id="1066" r:id="rId12"/>
    <p:sldId id="1067" r:id="rId13"/>
    <p:sldId id="1069" r:id="rId14"/>
    <p:sldId id="1102" r:id="rId15"/>
    <p:sldId id="1070" r:id="rId16"/>
    <p:sldId id="1071" r:id="rId17"/>
    <p:sldId id="1072" r:id="rId18"/>
    <p:sldId id="1104" r:id="rId19"/>
    <p:sldId id="1073" r:id="rId20"/>
    <p:sldId id="1068" r:id="rId21"/>
    <p:sldId id="1074" r:id="rId22"/>
    <p:sldId id="1075" r:id="rId23"/>
    <p:sldId id="1076" r:id="rId24"/>
    <p:sldId id="1103" r:id="rId25"/>
    <p:sldId id="1077" r:id="rId26"/>
    <p:sldId id="1079" r:id="rId27"/>
    <p:sldId id="1080" r:id="rId28"/>
    <p:sldId id="1081" r:id="rId29"/>
    <p:sldId id="1082" r:id="rId30"/>
    <p:sldId id="1083" r:id="rId31"/>
    <p:sldId id="1084" r:id="rId32"/>
    <p:sldId id="1085" r:id="rId33"/>
    <p:sldId id="1086" r:id="rId34"/>
    <p:sldId id="1087" r:id="rId35"/>
    <p:sldId id="1088" r:id="rId36"/>
    <p:sldId id="1089" r:id="rId37"/>
    <p:sldId id="1090" r:id="rId38"/>
    <p:sldId id="1091" r:id="rId39"/>
    <p:sldId id="1092" r:id="rId40"/>
    <p:sldId id="1093" r:id="rId41"/>
    <p:sldId id="1095" r:id="rId42"/>
    <p:sldId id="1096" r:id="rId43"/>
    <p:sldId id="1097" r:id="rId44"/>
    <p:sldId id="1098" r:id="rId45"/>
    <p:sldId id="1099" r:id="rId46"/>
    <p:sldId id="1100" r:id="rId47"/>
    <p:sldId id="1101" r:id="rId48"/>
    <p:sldId id="1056" r:id="rId49"/>
    <p:sldId id="100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9F4"/>
    <a:srgbClr val="D6DCE5"/>
    <a:srgbClr val="947477"/>
    <a:srgbClr val="70AD47"/>
    <a:srgbClr val="49BF64"/>
    <a:srgbClr val="52CA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C18661-2507-272C-6496-712D5F0C8881}" v="1" dt="2025-08-24T10:52:31.1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0"/>
    <p:restoredTop sz="94658"/>
  </p:normalViewPr>
  <p:slideViewPr>
    <p:cSldViewPr snapToGrid="0">
      <p:cViewPr varScale="1">
        <p:scale>
          <a:sx n="116" d="100"/>
          <a:sy n="116" d="100"/>
        </p:scale>
        <p:origin x="9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B2666-5B6B-4EE7-800B-F43D549AC836}" type="datetimeFigureOut">
              <a:rPr lang="en-GB" smtClean="0"/>
              <a:t>28/08/2025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E24B5-0561-4A18-B36A-037BED93D174}" type="slidenum">
              <a:rPr lang="en-GB" smtClean="0"/>
              <a:t>‹#›</a:t>
            </a:fld>
            <a:endParaRPr lang="en-GB"/>
          </a:p>
        </p:txBody>
      </p:sp>
    </p:spTree>
    <p:extLst>
      <p:ext uri="{BB962C8B-B14F-4D97-AF65-F5344CB8AC3E}">
        <p14:creationId xmlns:p14="http://schemas.microsoft.com/office/powerpoint/2010/main" val="46322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1E24B5-0561-4A18-B36A-037BED93D174}" type="slidenum">
              <a:rPr lang="en-GB" smtClean="0"/>
              <a:t>1</a:t>
            </a:fld>
            <a:endParaRPr lang="en-GB"/>
          </a:p>
        </p:txBody>
      </p:sp>
    </p:spTree>
    <p:extLst>
      <p:ext uri="{BB962C8B-B14F-4D97-AF65-F5344CB8AC3E}">
        <p14:creationId xmlns:p14="http://schemas.microsoft.com/office/powerpoint/2010/main" val="191951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934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759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378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257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5C1A1-272E-D8D7-D94E-9A55F6B01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5938F-074D-7C89-985C-C44C41DF9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C4574-3380-E99C-A587-7AF9968B816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48EFB7-68E8-1125-B492-1AEF104E1FE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981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526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855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127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272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310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1E24B5-0561-4A18-B36A-037BED93D174}" type="slidenum">
              <a:rPr lang="en-GB" smtClean="0"/>
              <a:t>3</a:t>
            </a:fld>
            <a:endParaRPr lang="en-GB"/>
          </a:p>
        </p:txBody>
      </p:sp>
    </p:spTree>
    <p:extLst>
      <p:ext uri="{BB962C8B-B14F-4D97-AF65-F5344CB8AC3E}">
        <p14:creationId xmlns:p14="http://schemas.microsoft.com/office/powerpoint/2010/main" val="919943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850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867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63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2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813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468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51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530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719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48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29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019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540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264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030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06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03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68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448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389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503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66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C410-2987-79F0-5CC8-96D7F1B7B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56AD8-BC6D-2FDB-AC5C-23CB1B799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3217E-8ED7-E1FC-EFB9-5BC2CA44CB9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5A55A12-4BA3-D4E9-106F-3F93098F0A2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8F44A-5B30-41DB-A5ED-A3C0834937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316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5090-4573-4D0F-9C64-6D527708B4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DFEA76-A4A0-496C-9BB5-7A40CF1B36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303A88-F806-4F66-A8AB-77259F337BD4}"/>
              </a:ext>
            </a:extLst>
          </p:cNvPr>
          <p:cNvSpPr>
            <a:spLocks noGrp="1"/>
          </p:cNvSpPr>
          <p:nvPr>
            <p:ph type="dt" sz="half" idx="10"/>
          </p:nvPr>
        </p:nvSpPr>
        <p:spPr/>
        <p:txBody>
          <a:bodyPr/>
          <a:lstStyle/>
          <a:p>
            <a:fld id="{139316A7-F586-418C-B61C-DC92DE3BC8AF}" type="datetime1">
              <a:rPr lang="en-US" smtClean="0"/>
              <a:t>8/28/25</a:t>
            </a:fld>
            <a:endParaRPr lang="en-US"/>
          </a:p>
        </p:txBody>
      </p:sp>
      <p:sp>
        <p:nvSpPr>
          <p:cNvPr id="5" name="Footer Placeholder 4">
            <a:extLst>
              <a:ext uri="{FF2B5EF4-FFF2-40B4-BE49-F238E27FC236}">
                <a16:creationId xmlns:a16="http://schemas.microsoft.com/office/drawing/2014/main" id="{F0A0E5C3-C11C-49C9-87B1-AD2709E07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53309-E858-454D-8482-EDA0E20F678D}"/>
              </a:ext>
            </a:extLst>
          </p:cNvPr>
          <p:cNvSpPr>
            <a:spLocks noGrp="1"/>
          </p:cNvSpPr>
          <p:nvPr>
            <p:ph type="sldNum" sz="quarter" idx="12"/>
          </p:nvPr>
        </p:nvSpPr>
        <p:spPr/>
        <p:txBody>
          <a:bodyPr/>
          <a:lstStyle/>
          <a:p>
            <a:fld id="{BD8A72D8-B3F8-430B-A483-1DCBD40BBB67}" type="slidenum">
              <a:rPr lang="en-US" smtClean="0"/>
              <a:t>‹#›</a:t>
            </a:fld>
            <a:endParaRPr lang="en-US"/>
          </a:p>
        </p:txBody>
      </p:sp>
    </p:spTree>
    <p:extLst>
      <p:ext uri="{BB962C8B-B14F-4D97-AF65-F5344CB8AC3E}">
        <p14:creationId xmlns:p14="http://schemas.microsoft.com/office/powerpoint/2010/main" val="42404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522C-F084-4A3F-A2AC-824BCE836D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F7D709-41B4-44CE-B4B1-C190D1C168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86C46-B7EF-4874-A4FF-D01BCBD6A76E}"/>
              </a:ext>
            </a:extLst>
          </p:cNvPr>
          <p:cNvSpPr>
            <a:spLocks noGrp="1"/>
          </p:cNvSpPr>
          <p:nvPr>
            <p:ph type="dt" sz="half" idx="10"/>
          </p:nvPr>
        </p:nvSpPr>
        <p:spPr/>
        <p:txBody>
          <a:bodyPr/>
          <a:lstStyle/>
          <a:p>
            <a:fld id="{F3E16C8F-BA47-4D06-AEF7-1E5F5E7BEED6}" type="datetime1">
              <a:rPr lang="en-US" smtClean="0"/>
              <a:t>8/28/25</a:t>
            </a:fld>
            <a:endParaRPr lang="en-US"/>
          </a:p>
        </p:txBody>
      </p:sp>
      <p:sp>
        <p:nvSpPr>
          <p:cNvPr id="5" name="Footer Placeholder 4">
            <a:extLst>
              <a:ext uri="{FF2B5EF4-FFF2-40B4-BE49-F238E27FC236}">
                <a16:creationId xmlns:a16="http://schemas.microsoft.com/office/drawing/2014/main" id="{CE4787D6-BBCF-43F7-BC35-8832CF8AE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3EA8C-24AF-45C1-B922-6D387C502740}"/>
              </a:ext>
            </a:extLst>
          </p:cNvPr>
          <p:cNvSpPr>
            <a:spLocks noGrp="1"/>
          </p:cNvSpPr>
          <p:nvPr>
            <p:ph type="sldNum" sz="quarter" idx="12"/>
          </p:nvPr>
        </p:nvSpPr>
        <p:spPr/>
        <p:txBody>
          <a:bodyPr/>
          <a:lstStyle/>
          <a:p>
            <a:fld id="{BD8A72D8-B3F8-430B-A483-1DCBD40BBB67}" type="slidenum">
              <a:rPr lang="en-US" smtClean="0"/>
              <a:t>‹#›</a:t>
            </a:fld>
            <a:endParaRPr lang="en-US"/>
          </a:p>
        </p:txBody>
      </p:sp>
    </p:spTree>
    <p:extLst>
      <p:ext uri="{BB962C8B-B14F-4D97-AF65-F5344CB8AC3E}">
        <p14:creationId xmlns:p14="http://schemas.microsoft.com/office/powerpoint/2010/main" val="34949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C7C971-EECF-4853-AE3D-013ED580FA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55821-F2E0-4590-979A-D3FA11EB74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4415A-0D74-48F5-A258-B5F401344908}"/>
              </a:ext>
            </a:extLst>
          </p:cNvPr>
          <p:cNvSpPr>
            <a:spLocks noGrp="1"/>
          </p:cNvSpPr>
          <p:nvPr>
            <p:ph type="dt" sz="half" idx="10"/>
          </p:nvPr>
        </p:nvSpPr>
        <p:spPr/>
        <p:txBody>
          <a:bodyPr/>
          <a:lstStyle/>
          <a:p>
            <a:fld id="{4B8D1B3D-5931-429F-98A5-B3D1AA73065B}" type="datetime1">
              <a:rPr lang="en-US" smtClean="0"/>
              <a:t>8/28/25</a:t>
            </a:fld>
            <a:endParaRPr lang="en-US"/>
          </a:p>
        </p:txBody>
      </p:sp>
      <p:sp>
        <p:nvSpPr>
          <p:cNvPr id="5" name="Footer Placeholder 4">
            <a:extLst>
              <a:ext uri="{FF2B5EF4-FFF2-40B4-BE49-F238E27FC236}">
                <a16:creationId xmlns:a16="http://schemas.microsoft.com/office/drawing/2014/main" id="{B53B5C4D-2E00-46B6-B1FD-F5EA26EB0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06E3D-B17A-465E-992B-729732E4FC02}"/>
              </a:ext>
            </a:extLst>
          </p:cNvPr>
          <p:cNvSpPr>
            <a:spLocks noGrp="1"/>
          </p:cNvSpPr>
          <p:nvPr>
            <p:ph type="sldNum" sz="quarter" idx="12"/>
          </p:nvPr>
        </p:nvSpPr>
        <p:spPr/>
        <p:txBody>
          <a:bodyPr/>
          <a:lstStyle/>
          <a:p>
            <a:fld id="{BD8A72D8-B3F8-430B-A483-1DCBD40BBB67}" type="slidenum">
              <a:rPr lang="en-US" smtClean="0"/>
              <a:t>‹#›</a:t>
            </a:fld>
            <a:endParaRPr lang="en-US"/>
          </a:p>
        </p:txBody>
      </p:sp>
    </p:spTree>
    <p:extLst>
      <p:ext uri="{BB962C8B-B14F-4D97-AF65-F5344CB8AC3E}">
        <p14:creationId xmlns:p14="http://schemas.microsoft.com/office/powerpoint/2010/main" val="3529124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8/28/25</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53861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8/28/25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934289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8/28/25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4955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8/28/25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701211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8/28/25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35288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8/28/25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832458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8/28/25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012732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8/28/25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6052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28F3-9A58-4CC7-BA90-5A225D17A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C1ACCE-4CF4-4FA8-BC82-12DA634573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0B20C-9CC8-4FE8-B650-636E99413329}"/>
              </a:ext>
            </a:extLst>
          </p:cNvPr>
          <p:cNvSpPr>
            <a:spLocks noGrp="1"/>
          </p:cNvSpPr>
          <p:nvPr>
            <p:ph type="dt" sz="half" idx="10"/>
          </p:nvPr>
        </p:nvSpPr>
        <p:spPr/>
        <p:txBody>
          <a:bodyPr/>
          <a:lstStyle/>
          <a:p>
            <a:fld id="{06987306-2AA0-4790-9DF5-AF4A5E43D9CE}" type="datetime1">
              <a:rPr lang="en-US" smtClean="0"/>
              <a:t>8/28/25</a:t>
            </a:fld>
            <a:endParaRPr lang="en-US"/>
          </a:p>
        </p:txBody>
      </p:sp>
      <p:sp>
        <p:nvSpPr>
          <p:cNvPr id="5" name="Footer Placeholder 4">
            <a:extLst>
              <a:ext uri="{FF2B5EF4-FFF2-40B4-BE49-F238E27FC236}">
                <a16:creationId xmlns:a16="http://schemas.microsoft.com/office/drawing/2014/main" id="{3B6716F5-3EEA-4CA4-81EF-F7D514E5C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3CE5D-2E05-4799-9BDA-E65D9A11479A}"/>
              </a:ext>
            </a:extLst>
          </p:cNvPr>
          <p:cNvSpPr>
            <a:spLocks noGrp="1"/>
          </p:cNvSpPr>
          <p:nvPr>
            <p:ph type="sldNum" sz="quarter" idx="12"/>
          </p:nvPr>
        </p:nvSpPr>
        <p:spPr/>
        <p:txBody>
          <a:bodyPr/>
          <a:lstStyle/>
          <a:p>
            <a:fld id="{BD8A72D8-B3F8-430B-A483-1DCBD40BBB67}" type="slidenum">
              <a:rPr lang="en-US" smtClean="0"/>
              <a:t>‹#›</a:t>
            </a:fld>
            <a:endParaRPr lang="en-US"/>
          </a:p>
        </p:txBody>
      </p:sp>
    </p:spTree>
    <p:extLst>
      <p:ext uri="{BB962C8B-B14F-4D97-AF65-F5344CB8AC3E}">
        <p14:creationId xmlns:p14="http://schemas.microsoft.com/office/powerpoint/2010/main" val="2500476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EF574AAF-A64B-4DEE-AEED-88F42D7F3189}" type="datetimeFigureOut">
              <a:rPr lang="en-GB" smtClean="0"/>
              <a:t>28/08/2025</a:t>
            </a:fld>
            <a:endParaRPr lang="en-GB"/>
          </a:p>
        </p:txBody>
      </p:sp>
      <p:sp>
        <p:nvSpPr>
          <p:cNvPr id="5" name="Footer Placeholder 4"/>
          <p:cNvSpPr>
            <a:spLocks noGrp="1"/>
          </p:cNvSpPr>
          <p:nvPr>
            <p:ph type="ftr" sz="quarter" idx="11"/>
          </p:nvPr>
        </p:nvSpPr>
        <p:spPr>
          <a:xfrm>
            <a:off x="3962399" y="5870575"/>
            <a:ext cx="4893958" cy="377825"/>
          </a:xfrm>
        </p:spPr>
        <p:txBody>
          <a:bodyPr/>
          <a:lstStyle/>
          <a:p>
            <a:endParaRPr lang="en-GB"/>
          </a:p>
        </p:txBody>
      </p:sp>
      <p:sp>
        <p:nvSpPr>
          <p:cNvPr id="6" name="Slide Number Placeholder 5"/>
          <p:cNvSpPr>
            <a:spLocks noGrp="1"/>
          </p:cNvSpPr>
          <p:nvPr>
            <p:ph type="sldNum" sz="quarter" idx="12"/>
          </p:nvPr>
        </p:nvSpPr>
        <p:spPr>
          <a:xfrm>
            <a:off x="10608958" y="5870575"/>
            <a:ext cx="551167" cy="377825"/>
          </a:xfrm>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3799536549"/>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74AAF-A64B-4DEE-AEED-88F42D7F3189}" type="datetimeFigureOut">
              <a:rPr lang="en-GB" smtClean="0"/>
              <a:t>28/08/2025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362694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574AAF-A64B-4DEE-AEED-88F42D7F3189}" type="datetimeFigureOut">
              <a:rPr lang="en-GB" smtClean="0"/>
              <a:t>28/08/2025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2360745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574AAF-A64B-4DEE-AEED-88F42D7F3189}" type="datetimeFigureOut">
              <a:rPr lang="en-GB" smtClean="0"/>
              <a:t>28/08/2025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1934968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574AAF-A64B-4DEE-AEED-88F42D7F3189}" type="datetimeFigureOut">
              <a:rPr lang="en-GB" smtClean="0"/>
              <a:t>28/08/2025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4195863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574AAF-A64B-4DEE-AEED-88F42D7F3189}" type="datetimeFigureOut">
              <a:rPr lang="en-GB" smtClean="0"/>
              <a:t>28/08/2025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1650438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EF574AAF-A64B-4DEE-AEED-88F42D7F3189}" type="datetimeFigureOut">
              <a:rPr lang="en-GB" smtClean="0"/>
              <a:t>28/08/2025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3529306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F574AAF-A64B-4DEE-AEED-88F42D7F3189}" type="datetimeFigureOut">
              <a:rPr lang="en-GB" smtClean="0"/>
              <a:t>28/08/2025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1565204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F574AAF-A64B-4DEE-AEED-88F42D7F3189}" type="datetimeFigureOut">
              <a:rPr lang="en-GB" smtClean="0"/>
              <a:t>28/08/2025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2622655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F574AAF-A64B-4DEE-AEED-88F42D7F3189}" type="datetimeFigureOut">
              <a:rPr lang="en-GB" smtClean="0"/>
              <a:t>28/08/2025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142144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356A-612A-4EAB-BF60-66E20E7C88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A1D5BA-99CE-4BF7-9D8F-35F6507E79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305B78-764C-4A76-8744-A36CB7CE4138}"/>
              </a:ext>
            </a:extLst>
          </p:cNvPr>
          <p:cNvSpPr>
            <a:spLocks noGrp="1"/>
          </p:cNvSpPr>
          <p:nvPr>
            <p:ph type="dt" sz="half" idx="10"/>
          </p:nvPr>
        </p:nvSpPr>
        <p:spPr/>
        <p:txBody>
          <a:bodyPr/>
          <a:lstStyle/>
          <a:p>
            <a:fld id="{7EFCD87D-B99E-470D-809F-2B59AA80EB78}" type="datetime1">
              <a:rPr lang="en-US" smtClean="0"/>
              <a:t>8/28/25</a:t>
            </a:fld>
            <a:endParaRPr lang="en-US"/>
          </a:p>
        </p:txBody>
      </p:sp>
      <p:sp>
        <p:nvSpPr>
          <p:cNvPr id="5" name="Footer Placeholder 4">
            <a:extLst>
              <a:ext uri="{FF2B5EF4-FFF2-40B4-BE49-F238E27FC236}">
                <a16:creationId xmlns:a16="http://schemas.microsoft.com/office/drawing/2014/main" id="{DE0DAE71-39CE-4189-A3B9-3B315E1E5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53559-FD85-4041-8A97-10F38282DBDF}"/>
              </a:ext>
            </a:extLst>
          </p:cNvPr>
          <p:cNvSpPr>
            <a:spLocks noGrp="1"/>
          </p:cNvSpPr>
          <p:nvPr>
            <p:ph type="sldNum" sz="quarter" idx="12"/>
          </p:nvPr>
        </p:nvSpPr>
        <p:spPr/>
        <p:txBody>
          <a:bodyPr/>
          <a:lstStyle/>
          <a:p>
            <a:fld id="{BD8A72D8-B3F8-430B-A483-1DCBD40BBB67}" type="slidenum">
              <a:rPr lang="en-US" smtClean="0"/>
              <a:t>‹#›</a:t>
            </a:fld>
            <a:endParaRPr lang="en-US"/>
          </a:p>
        </p:txBody>
      </p:sp>
    </p:spTree>
    <p:extLst>
      <p:ext uri="{BB962C8B-B14F-4D97-AF65-F5344CB8AC3E}">
        <p14:creationId xmlns:p14="http://schemas.microsoft.com/office/powerpoint/2010/main" val="450764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574AAF-A64B-4DEE-AEED-88F42D7F3189}" type="datetimeFigureOut">
              <a:rPr lang="en-GB" smtClean="0"/>
              <a:t>28/08/2025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3033825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574AAF-A64B-4DEE-AEED-88F42D7F3189}" type="datetimeFigureOut">
              <a:rPr lang="en-GB" smtClean="0"/>
              <a:t>28/08/2025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111184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574AAF-A64B-4DEE-AEED-88F42D7F3189}" type="datetimeFigureOut">
              <a:rPr lang="en-GB" smtClean="0"/>
              <a:t>28/08/2025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3340439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574AAF-A64B-4DEE-AEED-88F42D7F3189}" type="datetimeFigureOut">
              <a:rPr lang="en-GB" smtClean="0"/>
              <a:t>28/08/2025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3055532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574AAF-A64B-4DEE-AEED-88F42D7F3189}" type="datetimeFigureOut">
              <a:rPr lang="en-GB" smtClean="0"/>
              <a:t>28/08/2025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1878273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74AAF-A64B-4DEE-AEED-88F42D7F3189}" type="datetimeFigureOut">
              <a:rPr lang="en-GB" smtClean="0"/>
              <a:t>28/08/2025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3765559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74AAF-A64B-4DEE-AEED-88F42D7F3189}" type="datetimeFigureOut">
              <a:rPr lang="en-GB" smtClean="0"/>
              <a:t>28/08/2025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A98036-3C07-4042-B3F7-92AB8FE911AB}" type="slidenum">
              <a:rPr lang="en-GB" smtClean="0"/>
              <a:t>‹#›</a:t>
            </a:fld>
            <a:endParaRPr lang="en-GB"/>
          </a:p>
        </p:txBody>
      </p:sp>
    </p:spTree>
    <p:extLst>
      <p:ext uri="{BB962C8B-B14F-4D97-AF65-F5344CB8AC3E}">
        <p14:creationId xmlns:p14="http://schemas.microsoft.com/office/powerpoint/2010/main" val="197722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D027-A67C-4961-907A-F1BA8DDC0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306CD-2AD0-4351-BA68-A8E11353DB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A4E310-FB04-4832-94E1-6524977397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0ED5D5-56D0-4A98-9E0B-218C761D8C1D}"/>
              </a:ext>
            </a:extLst>
          </p:cNvPr>
          <p:cNvSpPr>
            <a:spLocks noGrp="1"/>
          </p:cNvSpPr>
          <p:nvPr>
            <p:ph type="dt" sz="half" idx="10"/>
          </p:nvPr>
        </p:nvSpPr>
        <p:spPr/>
        <p:txBody>
          <a:bodyPr/>
          <a:lstStyle/>
          <a:p>
            <a:fld id="{69813756-3C9E-4DB6-BAF5-C0AD45CEEF76}" type="datetime1">
              <a:rPr lang="en-US" smtClean="0"/>
              <a:t>8/28/25</a:t>
            </a:fld>
            <a:endParaRPr lang="en-US"/>
          </a:p>
        </p:txBody>
      </p:sp>
      <p:sp>
        <p:nvSpPr>
          <p:cNvPr id="6" name="Footer Placeholder 5">
            <a:extLst>
              <a:ext uri="{FF2B5EF4-FFF2-40B4-BE49-F238E27FC236}">
                <a16:creationId xmlns:a16="http://schemas.microsoft.com/office/drawing/2014/main" id="{804C0E64-8224-4DCE-B742-DD4F31173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6ED596-E18E-48B5-A3EA-85EA3CB9FBB0}"/>
              </a:ext>
            </a:extLst>
          </p:cNvPr>
          <p:cNvSpPr>
            <a:spLocks noGrp="1"/>
          </p:cNvSpPr>
          <p:nvPr>
            <p:ph type="sldNum" sz="quarter" idx="12"/>
          </p:nvPr>
        </p:nvSpPr>
        <p:spPr/>
        <p:txBody>
          <a:bodyPr/>
          <a:lstStyle/>
          <a:p>
            <a:fld id="{BD8A72D8-B3F8-430B-A483-1DCBD40BBB67}" type="slidenum">
              <a:rPr lang="en-US" smtClean="0"/>
              <a:t>‹#›</a:t>
            </a:fld>
            <a:endParaRPr lang="en-US"/>
          </a:p>
        </p:txBody>
      </p:sp>
    </p:spTree>
    <p:extLst>
      <p:ext uri="{BB962C8B-B14F-4D97-AF65-F5344CB8AC3E}">
        <p14:creationId xmlns:p14="http://schemas.microsoft.com/office/powerpoint/2010/main" val="265995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F7BE7-2666-4971-A004-DBFEA0742F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C6100E-04D0-4BCD-A238-B7501D1135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2C9D1D-1795-41C2-AAB6-B4FAB147A2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95AE20-2BCA-4E11-9C21-D9C6531D18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1376F-1CF4-45C7-9DF4-22AA7CA6AF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507A85-3AF1-44F2-84A8-606A56243AF7}"/>
              </a:ext>
            </a:extLst>
          </p:cNvPr>
          <p:cNvSpPr>
            <a:spLocks noGrp="1"/>
          </p:cNvSpPr>
          <p:nvPr>
            <p:ph type="dt" sz="half" idx="10"/>
          </p:nvPr>
        </p:nvSpPr>
        <p:spPr/>
        <p:txBody>
          <a:bodyPr/>
          <a:lstStyle/>
          <a:p>
            <a:fld id="{F85D8D01-7636-446F-AF98-FCB0ADDFDC97}" type="datetime1">
              <a:rPr lang="en-US" smtClean="0"/>
              <a:t>8/28/25</a:t>
            </a:fld>
            <a:endParaRPr lang="en-US"/>
          </a:p>
        </p:txBody>
      </p:sp>
      <p:sp>
        <p:nvSpPr>
          <p:cNvPr id="8" name="Footer Placeholder 7">
            <a:extLst>
              <a:ext uri="{FF2B5EF4-FFF2-40B4-BE49-F238E27FC236}">
                <a16:creationId xmlns:a16="http://schemas.microsoft.com/office/drawing/2014/main" id="{CFF41A7D-ED12-465A-BFE2-A477677AFD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FB80A7-97D8-45ED-8D39-487FF005C1F6}"/>
              </a:ext>
            </a:extLst>
          </p:cNvPr>
          <p:cNvSpPr>
            <a:spLocks noGrp="1"/>
          </p:cNvSpPr>
          <p:nvPr>
            <p:ph type="sldNum" sz="quarter" idx="12"/>
          </p:nvPr>
        </p:nvSpPr>
        <p:spPr/>
        <p:txBody>
          <a:bodyPr/>
          <a:lstStyle/>
          <a:p>
            <a:fld id="{BD8A72D8-B3F8-430B-A483-1DCBD40BBB67}" type="slidenum">
              <a:rPr lang="en-US" smtClean="0"/>
              <a:t>‹#›</a:t>
            </a:fld>
            <a:endParaRPr lang="en-US"/>
          </a:p>
        </p:txBody>
      </p:sp>
    </p:spTree>
    <p:extLst>
      <p:ext uri="{BB962C8B-B14F-4D97-AF65-F5344CB8AC3E}">
        <p14:creationId xmlns:p14="http://schemas.microsoft.com/office/powerpoint/2010/main" val="122674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702D-7961-44B1-9872-965F626B2D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99DBFB-A3C9-4688-B95A-D31A9FBD408E}"/>
              </a:ext>
            </a:extLst>
          </p:cNvPr>
          <p:cNvSpPr>
            <a:spLocks noGrp="1"/>
          </p:cNvSpPr>
          <p:nvPr>
            <p:ph type="dt" sz="half" idx="10"/>
          </p:nvPr>
        </p:nvSpPr>
        <p:spPr/>
        <p:txBody>
          <a:bodyPr/>
          <a:lstStyle/>
          <a:p>
            <a:fld id="{0527BAC2-7EA6-41E7-B4C7-3D125069443A}" type="datetime1">
              <a:rPr lang="en-US" smtClean="0"/>
              <a:t>8/28/25</a:t>
            </a:fld>
            <a:endParaRPr lang="en-US"/>
          </a:p>
        </p:txBody>
      </p:sp>
      <p:sp>
        <p:nvSpPr>
          <p:cNvPr id="4" name="Footer Placeholder 3">
            <a:extLst>
              <a:ext uri="{FF2B5EF4-FFF2-40B4-BE49-F238E27FC236}">
                <a16:creationId xmlns:a16="http://schemas.microsoft.com/office/drawing/2014/main" id="{8627F9E2-D433-40AB-9990-45072650FB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B53833-70EF-43E3-8EE0-98DC4C77CEC8}"/>
              </a:ext>
            </a:extLst>
          </p:cNvPr>
          <p:cNvSpPr>
            <a:spLocks noGrp="1"/>
          </p:cNvSpPr>
          <p:nvPr>
            <p:ph type="sldNum" sz="quarter" idx="12"/>
          </p:nvPr>
        </p:nvSpPr>
        <p:spPr/>
        <p:txBody>
          <a:bodyPr/>
          <a:lstStyle/>
          <a:p>
            <a:fld id="{BD8A72D8-B3F8-430B-A483-1DCBD40BBB67}" type="slidenum">
              <a:rPr lang="en-US" smtClean="0"/>
              <a:t>‹#›</a:t>
            </a:fld>
            <a:endParaRPr lang="en-US"/>
          </a:p>
        </p:txBody>
      </p:sp>
    </p:spTree>
    <p:extLst>
      <p:ext uri="{BB962C8B-B14F-4D97-AF65-F5344CB8AC3E}">
        <p14:creationId xmlns:p14="http://schemas.microsoft.com/office/powerpoint/2010/main" val="42293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843F03-92C6-46AE-A2F1-279F7584C31F}"/>
              </a:ext>
            </a:extLst>
          </p:cNvPr>
          <p:cNvSpPr>
            <a:spLocks noGrp="1"/>
          </p:cNvSpPr>
          <p:nvPr>
            <p:ph type="dt" sz="half" idx="10"/>
          </p:nvPr>
        </p:nvSpPr>
        <p:spPr/>
        <p:txBody>
          <a:bodyPr/>
          <a:lstStyle/>
          <a:p>
            <a:fld id="{94D461DA-7BA0-46BF-9303-DD058FBFDCF8}" type="datetime1">
              <a:rPr lang="en-US" smtClean="0"/>
              <a:t>8/28/25</a:t>
            </a:fld>
            <a:endParaRPr lang="en-US"/>
          </a:p>
        </p:txBody>
      </p:sp>
      <p:sp>
        <p:nvSpPr>
          <p:cNvPr id="3" name="Footer Placeholder 2">
            <a:extLst>
              <a:ext uri="{FF2B5EF4-FFF2-40B4-BE49-F238E27FC236}">
                <a16:creationId xmlns:a16="http://schemas.microsoft.com/office/drawing/2014/main" id="{98F59C98-7456-4903-ABBF-D7DAFC8449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85462F-2F26-455A-A2A4-10397BF759B4}"/>
              </a:ext>
            </a:extLst>
          </p:cNvPr>
          <p:cNvSpPr>
            <a:spLocks noGrp="1"/>
          </p:cNvSpPr>
          <p:nvPr>
            <p:ph type="sldNum" sz="quarter" idx="12"/>
          </p:nvPr>
        </p:nvSpPr>
        <p:spPr/>
        <p:txBody>
          <a:bodyPr/>
          <a:lstStyle/>
          <a:p>
            <a:fld id="{BD8A72D8-B3F8-430B-A483-1DCBD40BBB67}" type="slidenum">
              <a:rPr lang="en-US" smtClean="0"/>
              <a:t>‹#›</a:t>
            </a:fld>
            <a:endParaRPr lang="en-US"/>
          </a:p>
        </p:txBody>
      </p:sp>
    </p:spTree>
    <p:extLst>
      <p:ext uri="{BB962C8B-B14F-4D97-AF65-F5344CB8AC3E}">
        <p14:creationId xmlns:p14="http://schemas.microsoft.com/office/powerpoint/2010/main" val="2588176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7BE87-35F0-4F12-ACA1-9C9A31C41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1CB092-887C-4C85-AF67-2835B02ACF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4E3550-FFAF-4E2B-8D5D-138B417219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5BBAD-F058-4B43-B178-4DFF14081718}"/>
              </a:ext>
            </a:extLst>
          </p:cNvPr>
          <p:cNvSpPr>
            <a:spLocks noGrp="1"/>
          </p:cNvSpPr>
          <p:nvPr>
            <p:ph type="dt" sz="half" idx="10"/>
          </p:nvPr>
        </p:nvSpPr>
        <p:spPr/>
        <p:txBody>
          <a:bodyPr/>
          <a:lstStyle/>
          <a:p>
            <a:fld id="{EE90B301-146E-4736-BB79-2F45A9CB7C9D}" type="datetime1">
              <a:rPr lang="en-US" smtClean="0"/>
              <a:t>8/28/25</a:t>
            </a:fld>
            <a:endParaRPr lang="en-US"/>
          </a:p>
        </p:txBody>
      </p:sp>
      <p:sp>
        <p:nvSpPr>
          <p:cNvPr id="6" name="Footer Placeholder 5">
            <a:extLst>
              <a:ext uri="{FF2B5EF4-FFF2-40B4-BE49-F238E27FC236}">
                <a16:creationId xmlns:a16="http://schemas.microsoft.com/office/drawing/2014/main" id="{4B6D3513-6D94-4786-B70E-DDCD41DE3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F0477-4037-4969-AB0E-8CEC8915A5E7}"/>
              </a:ext>
            </a:extLst>
          </p:cNvPr>
          <p:cNvSpPr>
            <a:spLocks noGrp="1"/>
          </p:cNvSpPr>
          <p:nvPr>
            <p:ph type="sldNum" sz="quarter" idx="12"/>
          </p:nvPr>
        </p:nvSpPr>
        <p:spPr/>
        <p:txBody>
          <a:bodyPr/>
          <a:lstStyle/>
          <a:p>
            <a:fld id="{BD8A72D8-B3F8-430B-A483-1DCBD40BBB67}" type="slidenum">
              <a:rPr lang="en-US" smtClean="0"/>
              <a:t>‹#›</a:t>
            </a:fld>
            <a:endParaRPr lang="en-US"/>
          </a:p>
        </p:txBody>
      </p:sp>
    </p:spTree>
    <p:extLst>
      <p:ext uri="{BB962C8B-B14F-4D97-AF65-F5344CB8AC3E}">
        <p14:creationId xmlns:p14="http://schemas.microsoft.com/office/powerpoint/2010/main" val="1441423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852C-AC16-4A33-A818-32A405E61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8165CE-5B9B-421B-A678-B8AB4D9290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17338B-7AF9-4A2B-8066-2570B665A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4AF3A5-4B57-49E1-8DEC-357587891CE8}"/>
              </a:ext>
            </a:extLst>
          </p:cNvPr>
          <p:cNvSpPr>
            <a:spLocks noGrp="1"/>
          </p:cNvSpPr>
          <p:nvPr>
            <p:ph type="dt" sz="half" idx="10"/>
          </p:nvPr>
        </p:nvSpPr>
        <p:spPr/>
        <p:txBody>
          <a:bodyPr/>
          <a:lstStyle/>
          <a:p>
            <a:fld id="{1B4A1440-F7F4-455B-BDCB-354B1A207CAA}" type="datetime1">
              <a:rPr lang="en-US" smtClean="0"/>
              <a:t>8/28/25</a:t>
            </a:fld>
            <a:endParaRPr lang="en-US"/>
          </a:p>
        </p:txBody>
      </p:sp>
      <p:sp>
        <p:nvSpPr>
          <p:cNvPr id="6" name="Footer Placeholder 5">
            <a:extLst>
              <a:ext uri="{FF2B5EF4-FFF2-40B4-BE49-F238E27FC236}">
                <a16:creationId xmlns:a16="http://schemas.microsoft.com/office/drawing/2014/main" id="{D165B0DE-3657-4EB9-B11B-ADA107887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3A1D78-F5E8-45E9-B872-84542368E04B}"/>
              </a:ext>
            </a:extLst>
          </p:cNvPr>
          <p:cNvSpPr>
            <a:spLocks noGrp="1"/>
          </p:cNvSpPr>
          <p:nvPr>
            <p:ph type="sldNum" sz="quarter" idx="12"/>
          </p:nvPr>
        </p:nvSpPr>
        <p:spPr/>
        <p:txBody>
          <a:bodyPr/>
          <a:lstStyle/>
          <a:p>
            <a:fld id="{BD8A72D8-B3F8-430B-A483-1DCBD40BBB67}" type="slidenum">
              <a:rPr lang="en-US" smtClean="0"/>
              <a:t>‹#›</a:t>
            </a:fld>
            <a:endParaRPr lang="en-US"/>
          </a:p>
        </p:txBody>
      </p:sp>
    </p:spTree>
    <p:extLst>
      <p:ext uri="{BB962C8B-B14F-4D97-AF65-F5344CB8AC3E}">
        <p14:creationId xmlns:p14="http://schemas.microsoft.com/office/powerpoint/2010/main" val="853665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A5C0AD-E71B-43F3-A890-A32E64EC3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9EAB0A-B478-4040-8B9E-FB32F99631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FAEFF-6B19-4C7E-AD81-9578199E7C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699C8-51AD-4FE5-8468-8429D7138DE4}" type="datetime1">
              <a:rPr lang="en-US" smtClean="0"/>
              <a:t>8/28/25</a:t>
            </a:fld>
            <a:endParaRPr lang="en-US"/>
          </a:p>
        </p:txBody>
      </p:sp>
      <p:sp>
        <p:nvSpPr>
          <p:cNvPr id="5" name="Footer Placeholder 4">
            <a:extLst>
              <a:ext uri="{FF2B5EF4-FFF2-40B4-BE49-F238E27FC236}">
                <a16:creationId xmlns:a16="http://schemas.microsoft.com/office/drawing/2014/main" id="{8DEB6354-6A03-41E0-A9A3-F92A70F29D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2E4254-1D22-4A33-ACFC-9C26B3511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8A72D8-B3F8-430B-A483-1DCBD40BBB67}" type="slidenum">
              <a:rPr lang="en-US" smtClean="0"/>
              <a:t>‹#›</a:t>
            </a:fld>
            <a:endParaRPr lang="en-US"/>
          </a:p>
        </p:txBody>
      </p:sp>
    </p:spTree>
    <p:extLst>
      <p:ext uri="{BB962C8B-B14F-4D97-AF65-F5344CB8AC3E}">
        <p14:creationId xmlns:p14="http://schemas.microsoft.com/office/powerpoint/2010/main" val="1972815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8/28/25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pic>
        <p:nvPicPr>
          <p:cNvPr id="7" name="Picture 2" descr="C:\6-Admin\UniOfManchesterLogo.svg.png">
            <a:extLst>
              <a:ext uri="{FF2B5EF4-FFF2-40B4-BE49-F238E27FC236}">
                <a16:creationId xmlns:a16="http://schemas.microsoft.com/office/drawing/2014/main" id="{E49CDDEA-3DFE-661A-A798-38AD410CF743}"/>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563434" cy="659573"/>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a:extLst>
              <a:ext uri="{FF2B5EF4-FFF2-40B4-BE49-F238E27FC236}">
                <a16:creationId xmlns:a16="http://schemas.microsoft.com/office/drawing/2014/main" id="{0321A704-6BBE-A573-242E-33B7026A3BCD}"/>
              </a:ext>
            </a:extLst>
          </p:cNvPr>
          <p:cNvSpPr>
            <a:spLocks noGrp="1"/>
          </p:cNvSpPr>
          <p:nvPr>
            <p:ph type="sldNum" sz="quarter" idx="4"/>
          </p:nvPr>
        </p:nvSpPr>
        <p:spPr>
          <a:xfrm>
            <a:off x="9220200" y="637368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8A72D8-B3F8-430B-A483-1DCBD40BBB67}" type="slidenum">
              <a:rPr lang="en-US" smtClean="0"/>
              <a:t>‹#›</a:t>
            </a:fld>
            <a:endParaRPr lang="en-US" dirty="0"/>
          </a:p>
        </p:txBody>
      </p:sp>
    </p:spTree>
    <p:extLst>
      <p:ext uri="{BB962C8B-B14F-4D97-AF65-F5344CB8AC3E}">
        <p14:creationId xmlns:p14="http://schemas.microsoft.com/office/powerpoint/2010/main" val="3626106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F574AAF-A64B-4DEE-AEED-88F42D7F3189}" type="datetimeFigureOut">
              <a:rPr lang="en-GB" smtClean="0"/>
              <a:t>28/08/2025</a:t>
            </a:fld>
            <a:endParaRPr lang="en-GB"/>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A98036-3C07-4042-B3F7-92AB8FE911AB}" type="slidenum">
              <a:rPr lang="en-GB" smtClean="0"/>
              <a:t>‹#›</a:t>
            </a:fld>
            <a:endParaRPr lang="en-GB"/>
          </a:p>
        </p:txBody>
      </p:sp>
    </p:spTree>
    <p:extLst>
      <p:ext uri="{BB962C8B-B14F-4D97-AF65-F5344CB8AC3E}">
        <p14:creationId xmlns:p14="http://schemas.microsoft.com/office/powerpoint/2010/main" val="1292797895"/>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4.emf"/><Relationship Id="rId5" Type="http://schemas.openxmlformats.org/officeDocument/2006/relationships/image" Target="../media/image16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4.emf"/><Relationship Id="rId5" Type="http://schemas.openxmlformats.org/officeDocument/2006/relationships/image" Target="../media/image190.png"/></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4.emf"/><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14.emf"/><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4.emf"/><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14.emf"/><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14.emf"/><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14.emf"/><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4.emf"/><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4.emf"/><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image" Target="../media/image14.emf"/><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14.emf"/></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14.emf"/></Relationships>
</file>

<file path=ppt/slides/_rels/slide3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4.emf"/><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4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14.emf"/><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8" Type="http://schemas.openxmlformats.org/officeDocument/2006/relationships/hyperlink" Target="https://www.instagram.com/manchestercfd/" TargetMode="External"/><Relationship Id="rId13" Type="http://schemas.openxmlformats.org/officeDocument/2006/relationships/image" Target="../media/image107.png"/><Relationship Id="rId3" Type="http://schemas.openxmlformats.org/officeDocument/2006/relationships/image" Target="../media/image101.png"/><Relationship Id="rId7" Type="http://schemas.openxmlformats.org/officeDocument/2006/relationships/image" Target="../media/image104.jpeg"/><Relationship Id="rId12" Type="http://schemas.openxmlformats.org/officeDocument/2006/relationships/hyperlink" Target="https://www.youtube.com/channel/UCgjmcWpJGLs-KlzIp9TLu3w" TargetMode="External"/><Relationship Id="rId2" Type="http://schemas.openxmlformats.org/officeDocument/2006/relationships/image" Target="../media/image100.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06.png"/><Relationship Id="rId5" Type="http://schemas.openxmlformats.org/officeDocument/2006/relationships/image" Target="../media/image103.png"/><Relationship Id="rId10" Type="http://schemas.openxmlformats.org/officeDocument/2006/relationships/hyperlink" Target="https://www.linkedin.com/company/manchestercfd/" TargetMode="External"/><Relationship Id="rId4" Type="http://schemas.openxmlformats.org/officeDocument/2006/relationships/image" Target="../media/image102.png"/><Relationship Id="rId9" Type="http://schemas.openxmlformats.org/officeDocument/2006/relationships/image" Target="../media/image105.png"/><Relationship Id="rId1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4.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4.emf"/><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76DB1-45E8-9575-BEC2-CDF5940DC581}"/>
              </a:ext>
            </a:extLst>
          </p:cNvPr>
          <p:cNvPicPr>
            <a:picLocks noChangeAspect="1"/>
          </p:cNvPicPr>
          <p:nvPr/>
        </p:nvPicPr>
        <p:blipFill>
          <a:blip r:embed="rId3"/>
          <a:stretch>
            <a:fillRect/>
          </a:stretch>
        </p:blipFill>
        <p:spPr>
          <a:xfrm>
            <a:off x="9863887" y="5871874"/>
            <a:ext cx="2328113" cy="986126"/>
          </a:xfrm>
          <a:prstGeom prst="rect">
            <a:avLst/>
          </a:prstGeom>
        </p:spPr>
      </p:pic>
      <p:sp>
        <p:nvSpPr>
          <p:cNvPr id="11" name="TextBox 10">
            <a:extLst>
              <a:ext uri="{FF2B5EF4-FFF2-40B4-BE49-F238E27FC236}">
                <a16:creationId xmlns:a16="http://schemas.microsoft.com/office/drawing/2014/main" id="{14938FF3-40F4-E2AA-14FA-04521BEC7731}"/>
              </a:ext>
            </a:extLst>
          </p:cNvPr>
          <p:cNvSpPr txBox="1"/>
          <p:nvPr/>
        </p:nvSpPr>
        <p:spPr>
          <a:xfrm>
            <a:off x="119350" y="4333044"/>
            <a:ext cx="11953300" cy="2448756"/>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b">
            <a:normAutofit fontScale="92500"/>
          </a:bodyPr>
          <a:lstStyle/>
          <a:p>
            <a:r>
              <a:rPr lang="en-GB" sz="4000" b="1" dirty="0"/>
              <a:t>Evaluating the Probability of Infection In a UK Hospice Through A CFD Driven Metric and Experimental Validation</a:t>
            </a:r>
            <a:endParaRPr lang="en-GB" sz="4000" dirty="0"/>
          </a:p>
          <a:p>
            <a:pPr>
              <a:spcAft>
                <a:spcPts val="800"/>
              </a:spcAft>
              <a:buNone/>
            </a:pPr>
            <a:endParaRPr lang="en-GB" sz="2400" kern="100" dirty="0">
              <a:solidFill>
                <a:srgbClr val="5A5A5A"/>
              </a:solidFill>
              <a:latin typeface="Arial" panose="020B0604020202020204" pitchFamily="34" charset="0"/>
              <a:ea typeface="Calibri" panose="020F0502020204030204" pitchFamily="34" charset="0"/>
              <a:cs typeface="Arial" panose="020B0604020202020204" pitchFamily="34" charset="0"/>
            </a:endParaRPr>
          </a:p>
          <a:p>
            <a:pPr>
              <a:spcAft>
                <a:spcPts val="800"/>
              </a:spcAft>
              <a:buNone/>
            </a:pPr>
            <a:r>
              <a:rPr lang="en-GB" sz="2400" kern="100" dirty="0">
                <a:solidFill>
                  <a:srgbClr val="5A5A5A"/>
                </a:solidFill>
                <a:latin typeface="Arial" panose="020B0604020202020204" pitchFamily="34" charset="0"/>
                <a:ea typeface="Calibri" panose="020F0502020204030204" pitchFamily="34" charset="0"/>
                <a:cs typeface="Arial" panose="020B0604020202020204" pitchFamily="34" charset="0"/>
              </a:rPr>
              <a:t>Mohammad Elsarraj</a:t>
            </a:r>
            <a:r>
              <a:rPr lang="en-GB" sz="2400" kern="100" spc="0" dirty="0">
                <a:solidFill>
                  <a:srgbClr val="5A5A5A"/>
                </a:solidFill>
                <a:effectLst/>
                <a:latin typeface="Arial" panose="020B0604020202020204" pitchFamily="34" charset="0"/>
                <a:ea typeface="Calibri" panose="020F0502020204030204" pitchFamily="34" charset="0"/>
                <a:cs typeface="Arial" panose="020B0604020202020204" pitchFamily="34" charset="0"/>
              </a:rPr>
              <a:t>, </a:t>
            </a:r>
            <a:r>
              <a:rPr lang="en-GB" sz="2400" kern="100" dirty="0">
                <a:solidFill>
                  <a:srgbClr val="5A5A5A"/>
                </a:solidFill>
                <a:latin typeface="Arial" panose="020B0604020202020204" pitchFamily="34" charset="0"/>
                <a:ea typeface="Calibri" panose="020F0502020204030204" pitchFamily="34" charset="0"/>
                <a:cs typeface="Arial" panose="020B0604020202020204" pitchFamily="34" charset="0"/>
              </a:rPr>
              <a:t>Yasser Mahmoudi &amp; </a:t>
            </a:r>
            <a:r>
              <a:rPr lang="en-GB" sz="2400" u="sng" kern="100" spc="0" dirty="0">
                <a:solidFill>
                  <a:srgbClr val="5A5A5A"/>
                </a:solidFill>
                <a:effectLst/>
                <a:latin typeface="Arial" panose="020B0604020202020204" pitchFamily="34" charset="0"/>
                <a:ea typeface="Calibri" panose="020F0502020204030204" pitchFamily="34" charset="0"/>
                <a:cs typeface="Arial" panose="020B0604020202020204" pitchFamily="34" charset="0"/>
              </a:rPr>
              <a:t>Amir Keshmiri </a:t>
            </a:r>
          </a:p>
          <a:p>
            <a:pPr>
              <a:lnSpc>
                <a:spcPct val="107000"/>
              </a:lnSpc>
              <a:buNone/>
            </a:pPr>
            <a:r>
              <a:rPr lang="en-GB" sz="1600" i="1" kern="1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School of Engineering, University of Manchester, M13 9PL, UK</a:t>
            </a:r>
          </a:p>
          <a:p>
            <a:pPr>
              <a:lnSpc>
                <a:spcPct val="120000"/>
              </a:lnSpc>
            </a:pPr>
            <a:endParaRPr lang="en-IN" sz="100" dirty="0">
              <a:effectLst/>
              <a:latin typeface="Arial" panose="020B0604020202020204" pitchFamily="34" charset="0"/>
              <a:cs typeface="Arial" panose="020B0604020202020204" pitchFamily="34" charset="0"/>
            </a:endParaRPr>
          </a:p>
        </p:txBody>
      </p:sp>
      <p:pic>
        <p:nvPicPr>
          <p:cNvPr id="1026" name="Picture 2" descr="LaVision - Ev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2192000" cy="433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86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TextBox 20"/>
              <p:cNvSpPr txBox="1"/>
              <p:nvPr/>
            </p:nvSpPr>
            <p:spPr>
              <a:xfrm>
                <a:off x="550655" y="1247930"/>
                <a:ext cx="11242277" cy="3459473"/>
              </a:xfrm>
              <a:prstGeom prst="rect">
                <a:avLst/>
              </a:prstGeom>
              <a:solidFill>
                <a:schemeClr val="tx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 the governing equations for the mass, momentum, and energy equations, </a:t>
                </a:r>
                <a:r>
                  <a:rPr kumimoji="0" lang="en-GB"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Navier</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-Stokes is used to model the unsteady incompressible flow field using an Eulerian approach: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num>
                        <m:den>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t</m:t>
                          </m:r>
                        </m:den>
                      </m:f>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U</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x</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m:t>
                              </m:r>
                            </m:sub>
                          </m:sSub>
                        </m:den>
                      </m:f>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oMath>
                  </m:oMathPara>
                </a14:m>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U</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t</m:t>
                          </m:r>
                        </m:den>
                      </m:f>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x</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den>
                      </m:f>
                      <m:d>
                        <m:d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U</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m:t>
                                  </m:r>
                                </m:sub>
                              </m:s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U</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e>
                      </m:d>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num>
                        <m:den>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x</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m:t>
                              </m:r>
                            </m:sub>
                          </m:sSub>
                        </m:den>
                      </m:f>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x</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den>
                      </m:f>
                      <m:d>
                        <m:d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µ</m:t>
                          </m:r>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U</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m:t>
                                  </m:r>
                                </m:sub>
                              </m:sSub>
                            </m:num>
                            <m:den>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x</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den>
                          </m:f>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bar>
                            <m:barPr>
                              <m:pos m:val="top"/>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barPr>
                            <m:e>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u</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m:t>
                                  </m:r>
                                </m:sub>
                              </m:sSub>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u</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e>
                          </m:bar>
                        </m:e>
                      </m:d>
                    </m:oMath>
                  </m:oMathPara>
                </a14:m>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T</m:t>
                              </m:r>
                            </m:e>
                          </m:d>
                        </m:num>
                        <m:den>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t</m:t>
                          </m:r>
                        </m:den>
                      </m:f>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x</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den>
                      </m:f>
                      <m:d>
                        <m:d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U</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T</m:t>
                          </m:r>
                        </m:e>
                      </m:d>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x</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den>
                      </m:f>
                      <m:d>
                        <m:d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µ</m:t>
                              </m:r>
                            </m:num>
                            <m:den>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Pr</m:t>
                              </m:r>
                            </m:den>
                          </m:f>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T</m:t>
                              </m:r>
                            </m:num>
                            <m:den>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x</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den>
                          </m:f>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bar>
                            <m:barPr>
                              <m:pos m:val="top"/>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barPr>
                            <m:e>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u</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𝜃</m:t>
                              </m:r>
                            </m:e>
                          </m:bar>
                        </m:e>
                      </m:d>
                    </m:oMath>
                  </m:oMathPara>
                </a14:m>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550655" y="1247930"/>
                <a:ext cx="11242277" cy="3459473"/>
              </a:xfrm>
              <a:prstGeom prst="rect">
                <a:avLst/>
              </a:prstGeom>
              <a:blipFill>
                <a:blip r:embed="rId3"/>
                <a:stretch>
                  <a:fillRect l="-113" t="-366"/>
                </a:stretch>
              </a:blipFill>
            </p:spPr>
            <p:txBody>
              <a:bodyPr/>
              <a:lstStyle/>
              <a:p>
                <a:r>
                  <a:rPr lang="en-GB">
                    <a:noFill/>
                  </a:rPr>
                  <a:t> </a:t>
                </a:r>
              </a:p>
            </p:txBody>
          </p:sp>
        </mc:Fallback>
      </mc:AlternateContent>
      <p:sp>
        <p:nvSpPr>
          <p:cNvPr id="24" name="TextBox 23"/>
          <p:cNvSpPr txBox="1"/>
          <p:nvPr/>
        </p:nvSpPr>
        <p:spPr>
          <a:xfrm>
            <a:off x="4881758" y="140562"/>
            <a:ext cx="4091725" cy="400110"/>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Eulerian Model</a:t>
            </a:r>
          </a:p>
        </p:txBody>
      </p:sp>
      <mc:AlternateContent xmlns:mc="http://schemas.openxmlformats.org/markup-compatibility/2006" xmlns:a14="http://schemas.microsoft.com/office/drawing/2010/main">
        <mc:Choice Requires="a14">
          <p:sp>
            <p:nvSpPr>
              <p:cNvPr id="2" name="Rectangle 1"/>
              <p:cNvSpPr/>
              <p:nvPr/>
            </p:nvSpPr>
            <p:spPr>
              <a:xfrm>
                <a:off x="550655" y="5104084"/>
                <a:ext cx="11119729" cy="458139"/>
              </a:xfrm>
              <a:prstGeom prst="rect">
                <a:avLst/>
              </a:prstGeom>
            </p:spPr>
            <p:txBody>
              <a:bodyPr wrap="square">
                <a:spAutoFit/>
              </a:bodyPr>
              <a:lstStyle/>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where, </a:t>
                </a:r>
                <a14:m>
                  <m:oMath xmlns:m="http://schemas.openxmlformats.org/officeDocument/2006/math">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𝜌</m:t>
                    </m:r>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is the density and </a:t>
                </a:r>
                <a14:m>
                  <m:oMath xmlns:m="http://schemas.openxmlformats.org/officeDocument/2006/math">
                    <m:bar>
                      <m:barPr>
                        <m:pos m:val="top"/>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barPr>
                      <m:e>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u</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j</m:t>
                            </m:r>
                          </m:sub>
                        </m:s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θ</m:t>
                        </m:r>
                      </m:e>
                    </m:bar>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is the turbulent heat flux vector, respectively.</a:t>
                </a:r>
              </a:p>
            </p:txBody>
          </p:sp>
        </mc:Choice>
        <mc:Fallback xmlns="">
          <p:sp>
            <p:nvSpPr>
              <p:cNvPr id="2" name="Rectangle 1"/>
              <p:cNvSpPr>
                <a:spLocks noRot="1" noChangeAspect="1" noMove="1" noResize="1" noEditPoints="1" noAdjustHandles="1" noChangeArrowheads="1" noChangeShapeType="1" noTextEdit="1"/>
              </p:cNvSpPr>
              <p:nvPr/>
            </p:nvSpPr>
            <p:spPr>
              <a:xfrm>
                <a:off x="550655" y="5104084"/>
                <a:ext cx="11119729" cy="458139"/>
              </a:xfrm>
              <a:prstGeom prst="rect">
                <a:avLst/>
              </a:prstGeom>
              <a:blipFill>
                <a:blip r:embed="rId5"/>
                <a:stretch>
                  <a:fillRect l="-55" b="-9333"/>
                </a:stretch>
              </a:blipFill>
            </p:spPr>
            <p:txBody>
              <a:bodyPr/>
              <a:lstStyle/>
              <a:p>
                <a:r>
                  <a:rPr lang="en-GB">
                    <a:noFill/>
                  </a:rPr>
                  <a:t> </a:t>
                </a:r>
              </a:p>
            </p:txBody>
          </p:sp>
        </mc:Fallback>
      </mc:AlternateContent>
      <p:pic>
        <p:nvPicPr>
          <p:cNvPr id="6" name="Picture 2" descr="TAB_col_white_background.eps">
            <a:extLst>
              <a:ext uri="{FF2B5EF4-FFF2-40B4-BE49-F238E27FC236}">
                <a16:creationId xmlns:a16="http://schemas.microsoft.com/office/drawing/2014/main" id="{9A5BC93A-B094-1077-1C2A-1C45C8BECB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569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TextBox 20"/>
              <p:cNvSpPr txBox="1"/>
              <p:nvPr/>
            </p:nvSpPr>
            <p:spPr>
              <a:xfrm>
                <a:off x="348300" y="1125134"/>
                <a:ext cx="11242277" cy="5702330"/>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momentum equation for particles is derived from the balance between inertial forces and external forces applied to the particle: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d</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num>
                        <m:den>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dt</m:t>
                          </m:r>
                        </m:den>
                      </m:f>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sub>
                          </m:sSub>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τ</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r</m:t>
                              </m:r>
                            </m:sub>
                          </m:sSub>
                        </m:den>
                      </m:f>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g</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F</m:t>
                      </m:r>
                    </m:oMath>
                  </m:oMathPara>
                </a14:m>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where, for a spherical particle with a diameter of </a:t>
                </a:r>
                <a14:m>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D</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immersed in continuous air, </a:t>
                </a:r>
                <a14:m>
                  <m:oMath xmlns:m="http://schemas.openxmlformats.org/officeDocument/2006/math">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g</m:t>
                    </m:r>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the gravitational force exerted on the particle, </a:t>
                </a:r>
                <a14:m>
                  <m:oMath xmlns:m="http://schemas.openxmlformats.org/officeDocument/2006/math">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F</m:t>
                    </m:r>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the additional exerted forces on the surface of the particle and </a:t>
                </a:r>
                <a14:m>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τ</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r</m:t>
                        </m:r>
                      </m:sub>
                    </m:sSub>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the momentum relaxation time scale computed 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τ</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r</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num>
                        <m:den>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sub>
                              </m:s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A</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d</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sub>
                          </m:sSub>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en>
                      </m:f>
                    </m:oMath>
                  </m:oMathPara>
                </a14:m>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where, </a:t>
                </a:r>
                <a14:m>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sub>
                    </m:sSub>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the density of the continuous phase and </a:t>
                </a:r>
                <a14:m>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A</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the projected area of the particle. The Drag force is modelled through the Schiller-</a:t>
                </a:r>
                <a:r>
                  <a:rPr kumimoji="0" lang="en-GB"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Naumann</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Correlation, which is a function of the particle Reynolds number: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Re</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d</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sub>
                          </m:sSub>
                          <m:d>
                            <m:dPr>
                              <m:begChr m:val="|"/>
                              <m:endChr m:val="|"/>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sub>
                              </m:sSub>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e>
                          </m:d>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D</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num>
                        <m:den>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μ</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sub>
                          </m:sSub>
                        </m:den>
                      </m:f>
                    </m:oMath>
                  </m:oMathPara>
                </a14:m>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small </a:t>
                </a:r>
                <a14:m>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τ</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r</m:t>
                        </m:r>
                      </m:sub>
                    </m:sSub>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means the particle responds quickly to changes in the fluid velocity (typical of small or light particles).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large</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τ</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r</m:t>
                        </m:r>
                      </m:sub>
                    </m:sSub>
                  </m:oMath>
                </a14:m>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means the particle has </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inertia</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resisting rapid changes and taking more time to align with the fluid motion (common in heavy or large particles).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348300" y="1125134"/>
                <a:ext cx="11242277" cy="5702330"/>
              </a:xfrm>
              <a:prstGeom prst="rect">
                <a:avLst/>
              </a:prstGeom>
              <a:blipFill>
                <a:blip r:embed="rId3"/>
                <a:stretch>
                  <a:fillRect l="-226" t="-222" r="-451"/>
                </a:stretch>
              </a:blipFill>
              <a:ln>
                <a:noFill/>
              </a:ln>
            </p:spPr>
            <p:txBody>
              <a:bodyPr/>
              <a:lstStyle/>
              <a:p>
                <a:r>
                  <a:rPr lang="en-GB">
                    <a:noFill/>
                  </a:rPr>
                  <a:t> </a:t>
                </a:r>
              </a:p>
            </p:txBody>
          </p:sp>
        </mc:Fallback>
      </mc:AlternateContent>
      <p:sp>
        <p:nvSpPr>
          <p:cNvPr id="24" name="TextBox 23"/>
          <p:cNvSpPr txBox="1"/>
          <p:nvPr/>
        </p:nvSpPr>
        <p:spPr>
          <a:xfrm>
            <a:off x="4881758" y="140562"/>
            <a:ext cx="2989623" cy="400110"/>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Lagrangian Model</a:t>
            </a:r>
          </a:p>
        </p:txBody>
      </p:sp>
      <p:pic>
        <p:nvPicPr>
          <p:cNvPr id="5" name="Picture 2" descr="TAB_col_white_background.eps">
            <a:extLst>
              <a:ext uri="{FF2B5EF4-FFF2-40B4-BE49-F238E27FC236}">
                <a16:creationId xmlns:a16="http://schemas.microsoft.com/office/drawing/2014/main" id="{C1EFC98B-4C29-37DC-258B-28F0099FAD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194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TextBox 20"/>
              <p:cNvSpPr txBox="1"/>
              <p:nvPr/>
            </p:nvSpPr>
            <p:spPr>
              <a:xfrm>
                <a:off x="348300" y="1407938"/>
                <a:ext cx="11242277" cy="1945404"/>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time-dependent concentrations of quanta (defined as the dose required to cause infection) concentration at each cell in the CFD simulation will be calculated using an equation that considers the computed local particle volume fraction at each cell: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q</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cell</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nary>
                            <m:naryPr>
                              <m:chr m:val="∑"/>
                              <m:limLoc m:val="undOv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ub>
                            <m:sup>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t</m:t>
                              </m:r>
                            </m:sup>
                            <m:e>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α</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cell</m:t>
                                      </m:r>
                                    </m:sub>
                                  </m:sSub>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e>
                          </m:nary>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Vol</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pi</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cell</m:t>
                                  </m:r>
                                </m:sub>
                              </m:sSub>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j</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Vol</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sub>
                          </m:sSub>
                        </m:den>
                      </m:f>
                      <m:sSup>
                        <m:sSup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×10</m:t>
                          </m:r>
                        </m:e>
                        <m:sup>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6</m:t>
                          </m:r>
                        </m:sup>
                      </m:sSup>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d>
                        <m:dPr>
                          <m:begChr m:val="["/>
                          <m:endChr m:val="]"/>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quanta</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m:t>
                              </m:r>
                            </m:e>
                            <m:sup>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sSup>
                        </m:e>
                      </m:d>
                    </m:oMath>
                  </m:oMathPara>
                </a14:m>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348300" y="1407938"/>
                <a:ext cx="11242277" cy="1945404"/>
              </a:xfrm>
              <a:prstGeom prst="rect">
                <a:avLst/>
              </a:prstGeom>
              <a:blipFill>
                <a:blip r:embed="rId3"/>
                <a:stretch>
                  <a:fillRect l="-113" t="-649"/>
                </a:stretch>
              </a:blipFill>
              <a:ln>
                <a:noFill/>
              </a:ln>
            </p:spPr>
            <p:txBody>
              <a:bodyPr/>
              <a:lstStyle/>
              <a:p>
                <a:r>
                  <a:rPr lang="en-GB">
                    <a:noFill/>
                  </a:rPr>
                  <a:t> </a:t>
                </a:r>
              </a:p>
            </p:txBody>
          </p:sp>
        </mc:Fallback>
      </mc:AlternateContent>
      <p:sp>
        <p:nvSpPr>
          <p:cNvPr id="24" name="TextBox 23"/>
          <p:cNvSpPr txBox="1"/>
          <p:nvPr/>
        </p:nvSpPr>
        <p:spPr>
          <a:xfrm>
            <a:off x="4881758" y="140562"/>
            <a:ext cx="2989623" cy="400110"/>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Infection Risk Metric</a:t>
            </a:r>
          </a:p>
        </p:txBody>
      </p:sp>
      <p:sp>
        <p:nvSpPr>
          <p:cNvPr id="5" name="Rectangle 4"/>
          <p:cNvSpPr/>
          <p:nvPr/>
        </p:nvSpPr>
        <p:spPr>
          <a:xfrm>
            <a:off x="348300" y="945184"/>
            <a:ext cx="3409395"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Virion</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Concentration at each Cell</a:t>
            </a:r>
          </a:p>
        </p:txBody>
      </p:sp>
      <p:sp>
        <p:nvSpPr>
          <p:cNvPr id="6" name="Rectangle 5"/>
          <p:cNvSpPr/>
          <p:nvPr/>
        </p:nvSpPr>
        <p:spPr>
          <a:xfrm>
            <a:off x="348299" y="2755385"/>
            <a:ext cx="3610284"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Probability of Infection at each Cell</a:t>
            </a:r>
          </a:p>
        </p:txBody>
      </p:sp>
      <mc:AlternateContent xmlns:mc="http://schemas.openxmlformats.org/markup-compatibility/2006" xmlns:a14="http://schemas.microsoft.com/office/drawing/2010/main">
        <mc:Choice Requires="a14">
          <p:sp>
            <p:nvSpPr>
              <p:cNvPr id="9" name="TextBox 8"/>
              <p:cNvSpPr txBox="1"/>
              <p:nvPr/>
            </p:nvSpPr>
            <p:spPr>
              <a:xfrm>
                <a:off x="348299" y="3218139"/>
                <a:ext cx="11242278" cy="3197927"/>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determine the received dosage (</a:t>
                </a:r>
                <a14:m>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D</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cell</m:t>
                        </m:r>
                      </m:sub>
                    </m:sSub>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which is the number of quanta inhaled by exposed occupants at each computational cell, the inhalation rate and exposure time are essential information. Integrating the above Equation (quanta concentration) across time yields the received number of quanta at each cell (</a:t>
                </a:r>
                <a14:m>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D</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cell</m:t>
                        </m:r>
                      </m:sub>
                    </m:sSub>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D</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cell</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IR</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nary>
                        <m:naryPr>
                          <m:limLoc m:val="subSup"/>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ub>
                        <m:sup>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T</m:t>
                          </m:r>
                        </m:sup>
                        <m:e>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q</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cell</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dt</m:t>
                          </m:r>
                        </m:e>
                      </m:nary>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quanta</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where, </a:t>
                </a:r>
                <a14:m>
                  <m:oMath xmlns:m="http://schemas.openxmlformats.org/officeDocument/2006/math">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T</m:t>
                    </m:r>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the simulation time. This resembles the exposed occupants at any point in the room who have already ingested a given quantity of viral load within a specific time period. This is what generates the spatial-temporal infection map. Finally, the probability of infection at each cell (</a:t>
                </a:r>
                <a14:m>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m:t>
                        </m:r>
                      </m:sub>
                    </m:sSub>
                  </m:oMath>
                </a14:m>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can be computed through the application of the Wells-Riley model: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P</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m:t>
                          </m:r>
                        </m:sub>
                      </m:sSub>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Sup>
                            <m:sSup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e</m:t>
                              </m:r>
                            </m:e>
                            <m:sup>
                              <m:d>
                                <m:d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D</m:t>
                                      </m:r>
                                    </m:e>
                                    <m:sub>
                                      <m:r>
                                        <m:rPr>
                                          <m:sty m:val="p"/>
                                        </m:rP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cell</m:t>
                                      </m:r>
                                    </m:sub>
                                  </m:sSub>
                                </m:e>
                              </m:d>
                            </m:sup>
                          </m:sSup>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e>
                      </m:d>
                      <m:r>
                        <a:rPr kumimoji="0" lang="en-GB"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100 [%]</m:t>
                      </m:r>
                    </m:oMath>
                  </m:oMathPara>
                </a14:m>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48299" y="3218139"/>
                <a:ext cx="11242278" cy="3197927"/>
              </a:xfrm>
              <a:prstGeom prst="rect">
                <a:avLst/>
              </a:prstGeom>
              <a:blipFill>
                <a:blip r:embed="rId5"/>
                <a:stretch>
                  <a:fillRect l="-54" t="-381"/>
                </a:stretch>
              </a:blipFill>
              <a:ln>
                <a:noFill/>
              </a:ln>
            </p:spPr>
            <p:txBody>
              <a:bodyPr/>
              <a:lstStyle/>
              <a:p>
                <a:r>
                  <a:rPr lang="en-GB">
                    <a:noFill/>
                  </a:rPr>
                  <a:t> </a:t>
                </a:r>
              </a:p>
            </p:txBody>
          </p:sp>
        </mc:Fallback>
      </mc:AlternateContent>
      <p:pic>
        <p:nvPicPr>
          <p:cNvPr id="7" name="Picture 2" descr="TAB_col_white_background.eps">
            <a:extLst>
              <a:ext uri="{FF2B5EF4-FFF2-40B4-BE49-F238E27FC236}">
                <a16:creationId xmlns:a16="http://schemas.microsoft.com/office/drawing/2014/main" id="{A143481B-7998-DD64-28D6-2D27217FAEA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747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63A20-882F-DD8F-4014-CA29C5729BDF}"/>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074DC998-2731-072E-3C26-F6B8C1708235}"/>
              </a:ext>
            </a:extLst>
          </p:cNvPr>
          <p:cNvSpPr txBox="1"/>
          <p:nvPr/>
        </p:nvSpPr>
        <p:spPr>
          <a:xfrm>
            <a:off x="234462" y="889022"/>
            <a:ext cx="11784940" cy="1323439"/>
          </a:xfrm>
          <a:prstGeom prst="rect">
            <a:avLst/>
          </a:prstGeom>
          <a:noFill/>
          <a:ln>
            <a:noFill/>
          </a:ln>
        </p:spPr>
        <p:txBody>
          <a:bodyPr wrap="square" rtlCol="0">
            <a:spAutoFit/>
          </a:bodyPr>
          <a:lstStyle/>
          <a:p>
            <a:pPr lvl="0" algn="just" defTabSz="457200">
              <a:defRPr/>
            </a:pPr>
            <a:r>
              <a:rPr lang="en-GB" sz="1600" dirty="0">
                <a:latin typeface="Arial" panose="020B0604020202020204" pitchFamily="34" charset="0"/>
                <a:cs typeface="Arial" panose="020B0604020202020204" pitchFamily="34" charset="0"/>
              </a:rPr>
              <a:t>We employ a POI metric which accounts for the particle number, exposure duration, and clinical data. This metric computes the emission and distribution of infectious airborne particles carrying viral concentrations (quanta) within a room. </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 name="Picture 2" descr="TAB_col_white_background.eps">
            <a:extLst>
              <a:ext uri="{FF2B5EF4-FFF2-40B4-BE49-F238E27FC236}">
                <a16:creationId xmlns:a16="http://schemas.microsoft.com/office/drawing/2014/main" id="{07571024-44AE-A897-C495-F48C7FCC7D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8C14C03-9417-D0A5-498B-A32A76B21D53}"/>
              </a:ext>
            </a:extLst>
          </p:cNvPr>
          <p:cNvSpPr txBox="1"/>
          <p:nvPr/>
        </p:nvSpPr>
        <p:spPr>
          <a:xfrm>
            <a:off x="4473984" y="311090"/>
            <a:ext cx="4471711" cy="400110"/>
          </a:xfrm>
          <a:prstGeom prst="rect">
            <a:avLst/>
          </a:prstGeom>
          <a:noFill/>
          <a:ln>
            <a:noFill/>
          </a:ln>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Probability of Infection (POI)</a:t>
            </a:r>
          </a:p>
        </p:txBody>
      </p:sp>
      <p:pic>
        <p:nvPicPr>
          <p:cNvPr id="3" name="Picture 2">
            <a:extLst>
              <a:ext uri="{FF2B5EF4-FFF2-40B4-BE49-F238E27FC236}">
                <a16:creationId xmlns:a16="http://schemas.microsoft.com/office/drawing/2014/main" id="{61DE1150-A206-64E0-8D2B-D6AF5414687E}"/>
              </a:ext>
            </a:extLst>
          </p:cNvPr>
          <p:cNvPicPr>
            <a:picLocks noChangeAspect="1"/>
          </p:cNvPicPr>
          <p:nvPr/>
        </p:nvPicPr>
        <p:blipFill>
          <a:blip r:embed="rId4"/>
          <a:stretch>
            <a:fillRect/>
          </a:stretch>
        </p:blipFill>
        <p:spPr>
          <a:xfrm>
            <a:off x="0" y="2865068"/>
            <a:ext cx="7700250" cy="2198768"/>
          </a:xfrm>
          <a:prstGeom prst="rect">
            <a:avLst/>
          </a:prstGeom>
        </p:spPr>
      </p:pic>
      <p:sp>
        <p:nvSpPr>
          <p:cNvPr id="8" name="TextBox 7">
            <a:extLst>
              <a:ext uri="{FF2B5EF4-FFF2-40B4-BE49-F238E27FC236}">
                <a16:creationId xmlns:a16="http://schemas.microsoft.com/office/drawing/2014/main" id="{4162DDC8-E73B-4B5B-6F01-25607D09B065}"/>
              </a:ext>
            </a:extLst>
          </p:cNvPr>
          <p:cNvSpPr txBox="1"/>
          <p:nvPr/>
        </p:nvSpPr>
        <p:spPr>
          <a:xfrm>
            <a:off x="869904" y="2390283"/>
            <a:ext cx="2553476" cy="276999"/>
          </a:xfrm>
          <a:prstGeom prst="rect">
            <a:avLst/>
          </a:prstGeom>
          <a:noFill/>
        </p:spPr>
        <p:txBody>
          <a:bodyPr wrap="square">
            <a:spAutoFit/>
          </a:bodyPr>
          <a:lstStyle/>
          <a:p>
            <a:pPr>
              <a:buNone/>
            </a:pPr>
            <a:r>
              <a:rPr lang="en-GB" sz="1200" i="1" dirty="0">
                <a:solidFill>
                  <a:srgbClr val="0070C0"/>
                </a:solidFill>
                <a:latin typeface="Arial" panose="020B0604020202020204" pitchFamily="34" charset="0"/>
                <a:cs typeface="Arial" panose="020B0604020202020204" pitchFamily="34" charset="0"/>
              </a:rPr>
              <a:t>V</a:t>
            </a:r>
            <a:r>
              <a:rPr lang="en-GB" sz="1200" i="1" dirty="0">
                <a:solidFill>
                  <a:srgbClr val="0070C0"/>
                </a:solidFill>
                <a:effectLst/>
                <a:latin typeface="Arial" panose="020B0604020202020204" pitchFamily="34" charset="0"/>
                <a:cs typeface="Arial" panose="020B0604020202020204" pitchFamily="34" charset="0"/>
              </a:rPr>
              <a:t>olume fraction of particles to air</a:t>
            </a:r>
          </a:p>
        </p:txBody>
      </p:sp>
      <p:sp>
        <p:nvSpPr>
          <p:cNvPr id="11" name="TextBox 10">
            <a:extLst>
              <a:ext uri="{FF2B5EF4-FFF2-40B4-BE49-F238E27FC236}">
                <a16:creationId xmlns:a16="http://schemas.microsoft.com/office/drawing/2014/main" id="{5ADC6762-707D-5349-3A96-149221E157BD}"/>
              </a:ext>
            </a:extLst>
          </p:cNvPr>
          <p:cNvSpPr txBox="1"/>
          <p:nvPr/>
        </p:nvSpPr>
        <p:spPr>
          <a:xfrm>
            <a:off x="4056147" y="2404171"/>
            <a:ext cx="3249409" cy="276999"/>
          </a:xfrm>
          <a:prstGeom prst="rect">
            <a:avLst/>
          </a:prstGeom>
          <a:noFill/>
        </p:spPr>
        <p:txBody>
          <a:bodyPr wrap="square">
            <a:spAutoFit/>
          </a:bodyPr>
          <a:lstStyle/>
          <a:p>
            <a:r>
              <a:rPr lang="en-GB" sz="1200" i="1" dirty="0">
                <a:solidFill>
                  <a:srgbClr val="0070C0"/>
                </a:solidFill>
                <a:latin typeface="Arial" panose="020B0604020202020204" pitchFamily="34" charset="0"/>
                <a:cs typeface="Arial" panose="020B0604020202020204" pitchFamily="34" charset="0"/>
              </a:rPr>
              <a:t>T</a:t>
            </a:r>
            <a:r>
              <a:rPr lang="en-GB" sz="1200" i="1" dirty="0">
                <a:solidFill>
                  <a:srgbClr val="0070C0"/>
                </a:solidFill>
                <a:effectLst/>
                <a:latin typeface="Arial" panose="020B0604020202020204" pitchFamily="34" charset="0"/>
                <a:cs typeface="Arial" panose="020B0604020202020204" pitchFamily="34" charset="0"/>
              </a:rPr>
              <a:t>he initial hydrated volume of particles</a:t>
            </a:r>
            <a:endParaRPr lang="en-GB" sz="1200" i="1" dirty="0">
              <a:solidFill>
                <a:srgbClr val="0070C0"/>
              </a:solidFill>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EA7555BF-3182-005C-0BA0-32EA176299FD}"/>
              </a:ext>
            </a:extLst>
          </p:cNvPr>
          <p:cNvCxnSpPr>
            <a:cxnSpLocks/>
          </p:cNvCxnSpPr>
          <p:nvPr/>
        </p:nvCxnSpPr>
        <p:spPr>
          <a:xfrm>
            <a:off x="2672097" y="2681170"/>
            <a:ext cx="502133" cy="434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A3190A7-8398-C791-468B-038AF0C52AE1}"/>
              </a:ext>
            </a:extLst>
          </p:cNvPr>
          <p:cNvCxnSpPr>
            <a:cxnSpLocks/>
          </p:cNvCxnSpPr>
          <p:nvPr/>
        </p:nvCxnSpPr>
        <p:spPr>
          <a:xfrm flipH="1">
            <a:off x="3739763" y="2681170"/>
            <a:ext cx="954795" cy="434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DAA5009-5521-71ED-C1BC-424A52824904}"/>
              </a:ext>
            </a:extLst>
          </p:cNvPr>
          <p:cNvSpPr txBox="1"/>
          <p:nvPr/>
        </p:nvSpPr>
        <p:spPr>
          <a:xfrm>
            <a:off x="2522399" y="4650172"/>
            <a:ext cx="2434728" cy="276999"/>
          </a:xfrm>
          <a:prstGeom prst="rect">
            <a:avLst/>
          </a:prstGeom>
          <a:noFill/>
        </p:spPr>
        <p:txBody>
          <a:bodyPr wrap="square">
            <a:spAutoFit/>
          </a:bodyPr>
          <a:lstStyle/>
          <a:p>
            <a:r>
              <a:rPr lang="en-GB" sz="1200" i="1" dirty="0">
                <a:solidFill>
                  <a:srgbClr val="0070C0"/>
                </a:solidFill>
                <a:latin typeface="Arial" panose="020B0604020202020204" pitchFamily="34" charset="0"/>
                <a:cs typeface="Arial" panose="020B0604020202020204" pitchFamily="34" charset="0"/>
              </a:rPr>
              <a:t>Viral load 2.35 ×10</a:t>
            </a:r>
            <a:r>
              <a:rPr lang="en-GB" sz="1200" i="1" baseline="30000" dirty="0">
                <a:solidFill>
                  <a:srgbClr val="0070C0"/>
                </a:solidFill>
                <a:latin typeface="Arial" panose="020B0604020202020204" pitchFamily="34" charset="0"/>
                <a:cs typeface="Arial" panose="020B0604020202020204" pitchFamily="34" charset="0"/>
              </a:rPr>
              <a:t>9</a:t>
            </a:r>
            <a:r>
              <a:rPr lang="en-GB" sz="1200" i="1" dirty="0">
                <a:solidFill>
                  <a:srgbClr val="0070C0"/>
                </a:solidFill>
                <a:latin typeface="Arial" panose="020B0604020202020204" pitchFamily="34" charset="0"/>
                <a:cs typeface="Arial" panose="020B0604020202020204" pitchFamily="34" charset="0"/>
              </a:rPr>
              <a:t> [quanta/mL]</a:t>
            </a:r>
          </a:p>
        </p:txBody>
      </p:sp>
      <p:cxnSp>
        <p:nvCxnSpPr>
          <p:cNvPr id="19" name="Straight Arrow Connector 18">
            <a:extLst>
              <a:ext uri="{FF2B5EF4-FFF2-40B4-BE49-F238E27FC236}">
                <a16:creationId xmlns:a16="http://schemas.microsoft.com/office/drawing/2014/main" id="{2A53E356-55DF-7776-DFC3-A3B386614760}"/>
              </a:ext>
            </a:extLst>
          </p:cNvPr>
          <p:cNvCxnSpPr>
            <a:cxnSpLocks/>
          </p:cNvCxnSpPr>
          <p:nvPr/>
        </p:nvCxnSpPr>
        <p:spPr>
          <a:xfrm flipH="1" flipV="1">
            <a:off x="2522399" y="3739631"/>
            <a:ext cx="900981" cy="910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824840E-85DF-4143-9240-C89D3A719D90}"/>
              </a:ext>
            </a:extLst>
          </p:cNvPr>
          <p:cNvSpPr txBox="1"/>
          <p:nvPr/>
        </p:nvSpPr>
        <p:spPr>
          <a:xfrm>
            <a:off x="1294585" y="5123122"/>
            <a:ext cx="2434728" cy="276999"/>
          </a:xfrm>
          <a:prstGeom prst="rect">
            <a:avLst/>
          </a:prstGeom>
          <a:noFill/>
        </p:spPr>
        <p:txBody>
          <a:bodyPr wrap="square">
            <a:spAutoFit/>
          </a:bodyPr>
          <a:lstStyle/>
          <a:p>
            <a:r>
              <a:rPr lang="en-GB" sz="1200" i="1" dirty="0">
                <a:solidFill>
                  <a:srgbClr val="0070C0"/>
                </a:solidFill>
                <a:latin typeface="Arial" panose="020B0604020202020204" pitchFamily="34" charset="0"/>
                <a:cs typeface="Arial" panose="020B0604020202020204" pitchFamily="34" charset="0"/>
              </a:rPr>
              <a:t>Inhalation rate [0.6 m</a:t>
            </a:r>
            <a:r>
              <a:rPr lang="en-GB" sz="1200" i="1" baseline="30000" dirty="0">
                <a:solidFill>
                  <a:srgbClr val="0070C0"/>
                </a:solidFill>
                <a:latin typeface="Arial" panose="020B0604020202020204" pitchFamily="34" charset="0"/>
                <a:cs typeface="Arial" panose="020B0604020202020204" pitchFamily="34" charset="0"/>
              </a:rPr>
              <a:t>3</a:t>
            </a:r>
            <a:r>
              <a:rPr lang="en-GB" sz="1200" i="1" dirty="0">
                <a:solidFill>
                  <a:srgbClr val="0070C0"/>
                </a:solidFill>
                <a:latin typeface="Arial" panose="020B0604020202020204" pitchFamily="34" charset="0"/>
                <a:cs typeface="Arial" panose="020B0604020202020204" pitchFamily="34" charset="0"/>
              </a:rPr>
              <a:t>/h]</a:t>
            </a:r>
          </a:p>
        </p:txBody>
      </p:sp>
      <p:cxnSp>
        <p:nvCxnSpPr>
          <p:cNvPr id="26" name="Straight Arrow Connector 25">
            <a:extLst>
              <a:ext uri="{FF2B5EF4-FFF2-40B4-BE49-F238E27FC236}">
                <a16:creationId xmlns:a16="http://schemas.microsoft.com/office/drawing/2014/main" id="{29EC78BE-BDD8-AC79-CCD7-B92BDA74C61D}"/>
              </a:ext>
            </a:extLst>
          </p:cNvPr>
          <p:cNvCxnSpPr>
            <a:cxnSpLocks/>
          </p:cNvCxnSpPr>
          <p:nvPr/>
        </p:nvCxnSpPr>
        <p:spPr>
          <a:xfrm flipH="1" flipV="1">
            <a:off x="1819156" y="3739631"/>
            <a:ext cx="376410" cy="1383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EAF574C4-420D-3CF6-DF3A-D5D03033F91F}"/>
              </a:ext>
            </a:extLst>
          </p:cNvPr>
          <p:cNvPicPr>
            <a:picLocks noChangeAspect="1"/>
          </p:cNvPicPr>
          <p:nvPr/>
        </p:nvPicPr>
        <p:blipFill>
          <a:blip r:embed="rId5"/>
          <a:stretch>
            <a:fillRect/>
          </a:stretch>
        </p:blipFill>
        <p:spPr>
          <a:xfrm>
            <a:off x="7799942" y="1553378"/>
            <a:ext cx="4309564" cy="5296098"/>
          </a:xfrm>
          <a:prstGeom prst="rect">
            <a:avLst/>
          </a:prstGeom>
          <a:ln>
            <a:solidFill>
              <a:schemeClr val="tx1"/>
            </a:solidFill>
          </a:ln>
        </p:spPr>
      </p:pic>
    </p:spTree>
    <p:extLst>
      <p:ext uri="{BB962C8B-B14F-4D97-AF65-F5344CB8AC3E}">
        <p14:creationId xmlns:p14="http://schemas.microsoft.com/office/powerpoint/2010/main" val="253440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8"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BDC9E5-8E29-AD61-EFF7-6A4D6FD69C9F}"/>
              </a:ext>
            </a:extLst>
          </p:cNvPr>
          <p:cNvSpPr txBox="1"/>
          <p:nvPr/>
        </p:nvSpPr>
        <p:spPr>
          <a:xfrm>
            <a:off x="2523280" y="2523280"/>
            <a:ext cx="7373074" cy="923330"/>
          </a:xfrm>
          <a:prstGeom prst="rect">
            <a:avLst/>
          </a:prstGeom>
          <a:noFill/>
        </p:spPr>
        <p:txBody>
          <a:bodyPr wrap="square" rtlCol="0">
            <a:spAutoFit/>
          </a:bodyPr>
          <a:lstStyle/>
          <a:p>
            <a:pPr algn="ctr"/>
            <a:r>
              <a:rPr lang="en-US" sz="5400" dirty="0">
                <a:latin typeface="Arial" panose="020B0604020202020204" pitchFamily="34" charset="0"/>
                <a:cs typeface="Arial" panose="020B0604020202020204" pitchFamily="34" charset="0"/>
              </a:rPr>
              <a:t>Case Study Description</a:t>
            </a:r>
          </a:p>
        </p:txBody>
      </p:sp>
    </p:spTree>
    <p:extLst>
      <p:ext uri="{BB962C8B-B14F-4D97-AF65-F5344CB8AC3E}">
        <p14:creationId xmlns:p14="http://schemas.microsoft.com/office/powerpoint/2010/main" val="289739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376710" y="752955"/>
            <a:ext cx="4726531" cy="3600000"/>
          </a:xfrm>
          <a:prstGeom prst="rect">
            <a:avLst/>
          </a:prstGeom>
        </p:spPr>
      </p:pic>
      <p:sp>
        <p:nvSpPr>
          <p:cNvPr id="8" name="TextBox 7"/>
          <p:cNvSpPr txBox="1"/>
          <p:nvPr/>
        </p:nvSpPr>
        <p:spPr>
          <a:xfrm>
            <a:off x="4966398" y="2733676"/>
            <a:ext cx="173687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Green</a:t>
            </a:r>
          </a:p>
        </p:txBody>
      </p:sp>
      <p:sp>
        <p:nvSpPr>
          <p:cNvPr id="9" name="TextBox 8"/>
          <p:cNvSpPr txBox="1"/>
          <p:nvPr/>
        </p:nvSpPr>
        <p:spPr>
          <a:xfrm>
            <a:off x="8810645" y="352845"/>
            <a:ext cx="200297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Main Entrance</a:t>
            </a:r>
          </a:p>
        </p:txBody>
      </p:sp>
      <p:pic>
        <p:nvPicPr>
          <p:cNvPr id="5" name="Picture 4">
            <a:extLst>
              <a:ext uri="{FF2B5EF4-FFF2-40B4-BE49-F238E27FC236}">
                <a16:creationId xmlns:a16="http://schemas.microsoft.com/office/drawing/2014/main" id="{86272C68-B45A-9539-B077-BB4FE6C7EB09}"/>
              </a:ext>
            </a:extLst>
          </p:cNvPr>
          <p:cNvPicPr>
            <a:picLocks noChangeAspect="1"/>
          </p:cNvPicPr>
          <p:nvPr/>
        </p:nvPicPr>
        <p:blipFill>
          <a:blip r:embed="rId4"/>
          <a:stretch>
            <a:fillRect/>
          </a:stretch>
        </p:blipFill>
        <p:spPr>
          <a:xfrm>
            <a:off x="5200" y="975976"/>
            <a:ext cx="4013599" cy="4195792"/>
          </a:xfrm>
          <a:prstGeom prst="rect">
            <a:avLst/>
          </a:prstGeom>
        </p:spPr>
      </p:pic>
      <p:pic>
        <p:nvPicPr>
          <p:cNvPr id="2" name="Picture 1"/>
          <p:cNvPicPr>
            <a:picLocks noChangeAspect="1"/>
          </p:cNvPicPr>
          <p:nvPr/>
        </p:nvPicPr>
        <p:blipFill>
          <a:blip r:embed="rId5"/>
          <a:stretch>
            <a:fillRect/>
          </a:stretch>
        </p:blipFill>
        <p:spPr>
          <a:xfrm>
            <a:off x="3404544" y="3258000"/>
            <a:ext cx="5406101" cy="3600000"/>
          </a:xfrm>
          <a:prstGeom prst="rect">
            <a:avLst/>
          </a:prstGeom>
        </p:spPr>
      </p:pic>
      <p:pic>
        <p:nvPicPr>
          <p:cNvPr id="11" name="Picture 2" descr="TAB_col_white_background.eps">
            <a:extLst>
              <a:ext uri="{FF2B5EF4-FFF2-40B4-BE49-F238E27FC236}">
                <a16:creationId xmlns:a16="http://schemas.microsoft.com/office/drawing/2014/main" id="{4D781F97-FBB2-B33D-A41E-9BC68A1B5D5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851EC41-8A52-D473-0A96-E80D37940DC7}"/>
              </a:ext>
            </a:extLst>
          </p:cNvPr>
          <p:cNvSpPr txBox="1"/>
          <p:nvPr/>
        </p:nvSpPr>
        <p:spPr>
          <a:xfrm>
            <a:off x="4966398" y="152790"/>
            <a:ext cx="212577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Case Study</a:t>
            </a:r>
          </a:p>
        </p:txBody>
      </p:sp>
    </p:spTree>
    <p:extLst>
      <p:ext uri="{BB962C8B-B14F-4D97-AF65-F5344CB8AC3E}">
        <p14:creationId xmlns:p14="http://schemas.microsoft.com/office/powerpoint/2010/main" val="3954550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l="23189" b="67076"/>
          <a:stretch/>
        </p:blipFill>
        <p:spPr>
          <a:xfrm>
            <a:off x="4091173" y="5352388"/>
            <a:ext cx="3617133" cy="1171113"/>
          </a:xfrm>
          <a:prstGeom prst="rect">
            <a:avLst/>
          </a:prstGeom>
        </p:spPr>
      </p:pic>
      <p:sp>
        <p:nvSpPr>
          <p:cNvPr id="7" name="TextBox 6"/>
          <p:cNvSpPr txBox="1"/>
          <p:nvPr/>
        </p:nvSpPr>
        <p:spPr>
          <a:xfrm>
            <a:off x="1259195" y="1434188"/>
            <a:ext cx="3403601" cy="307777"/>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View A</a:t>
            </a:r>
          </a:p>
        </p:txBody>
      </p:sp>
      <p:sp>
        <p:nvSpPr>
          <p:cNvPr id="8" name="TextBox 7"/>
          <p:cNvSpPr txBox="1"/>
          <p:nvPr/>
        </p:nvSpPr>
        <p:spPr>
          <a:xfrm>
            <a:off x="7335270" y="1435796"/>
            <a:ext cx="3403601" cy="307777"/>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View B</a:t>
            </a:r>
          </a:p>
        </p:txBody>
      </p:sp>
      <p:grpSp>
        <p:nvGrpSpPr>
          <p:cNvPr id="6" name="Group 5"/>
          <p:cNvGrpSpPr/>
          <p:nvPr/>
        </p:nvGrpSpPr>
        <p:grpSpPr>
          <a:xfrm>
            <a:off x="348300" y="1838227"/>
            <a:ext cx="5071621" cy="3440783"/>
            <a:chOff x="348300" y="1838227"/>
            <a:chExt cx="5071621" cy="3440783"/>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689" t="26913" r="41889" b="5792"/>
            <a:stretch/>
          </p:blipFill>
          <p:spPr>
            <a:xfrm>
              <a:off x="348300" y="1838227"/>
              <a:ext cx="5071621" cy="3440783"/>
            </a:xfrm>
            <a:prstGeom prst="rect">
              <a:avLst/>
            </a:prstGeom>
          </p:spPr>
        </p:pic>
        <p:sp>
          <p:nvSpPr>
            <p:cNvPr id="9" name="TextBox 8"/>
            <p:cNvSpPr txBox="1"/>
            <p:nvPr/>
          </p:nvSpPr>
          <p:spPr>
            <a:xfrm rot="21445016">
              <a:off x="3116942" y="3154006"/>
              <a:ext cx="27577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3</a:t>
              </a:r>
            </a:p>
          </p:txBody>
        </p:sp>
        <p:sp>
          <p:nvSpPr>
            <p:cNvPr id="10" name="TextBox 9"/>
            <p:cNvSpPr txBox="1"/>
            <p:nvPr/>
          </p:nvSpPr>
          <p:spPr>
            <a:xfrm>
              <a:off x="2328886" y="4777473"/>
              <a:ext cx="27577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2</a:t>
              </a:r>
            </a:p>
          </p:txBody>
        </p:sp>
        <p:cxnSp>
          <p:nvCxnSpPr>
            <p:cNvPr id="11" name="Straight Arrow Connector 10"/>
            <p:cNvCxnSpPr/>
            <p:nvPr/>
          </p:nvCxnSpPr>
          <p:spPr>
            <a:xfrm>
              <a:off x="2881796" y="4784711"/>
              <a:ext cx="1584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79057" y="4615434"/>
              <a:ext cx="27577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2</a:t>
              </a:r>
            </a:p>
          </p:txBody>
        </p:sp>
        <p:sp>
          <p:nvSpPr>
            <p:cNvPr id="14" name="TextBox 13"/>
            <p:cNvSpPr txBox="1"/>
            <p:nvPr/>
          </p:nvSpPr>
          <p:spPr>
            <a:xfrm>
              <a:off x="1494293" y="3219656"/>
              <a:ext cx="27577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2</a:t>
              </a:r>
            </a:p>
          </p:txBody>
        </p:sp>
      </p:grpSp>
      <p:grpSp>
        <p:nvGrpSpPr>
          <p:cNvPr id="22" name="Group 21"/>
          <p:cNvGrpSpPr/>
          <p:nvPr/>
        </p:nvGrpSpPr>
        <p:grpSpPr>
          <a:xfrm>
            <a:off x="6344238" y="1837410"/>
            <a:ext cx="5385667" cy="3441600"/>
            <a:chOff x="6344238" y="1837410"/>
            <a:chExt cx="5385667" cy="344160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7591" t="25147" r="39175" b="7933"/>
            <a:stretch/>
          </p:blipFill>
          <p:spPr>
            <a:xfrm>
              <a:off x="6344238" y="1837410"/>
              <a:ext cx="5385667" cy="3441600"/>
            </a:xfrm>
            <a:prstGeom prst="rect">
              <a:avLst/>
            </a:prstGeom>
          </p:spPr>
        </p:pic>
        <p:sp>
          <p:nvSpPr>
            <p:cNvPr id="16" name="TextBox 15"/>
            <p:cNvSpPr txBox="1"/>
            <p:nvPr/>
          </p:nvSpPr>
          <p:spPr>
            <a:xfrm>
              <a:off x="10522658" y="3832530"/>
              <a:ext cx="27577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1</a:t>
              </a:r>
            </a:p>
          </p:txBody>
        </p:sp>
        <p:cxnSp>
          <p:nvCxnSpPr>
            <p:cNvPr id="17" name="Straight Arrow Connector 16"/>
            <p:cNvCxnSpPr/>
            <p:nvPr/>
          </p:nvCxnSpPr>
          <p:spPr>
            <a:xfrm>
              <a:off x="11148171" y="3792525"/>
              <a:ext cx="1584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266726" y="3623248"/>
              <a:ext cx="27577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1</a:t>
              </a:r>
            </a:p>
          </p:txBody>
        </p:sp>
        <p:sp>
          <p:nvSpPr>
            <p:cNvPr id="19" name="TextBox 18"/>
            <p:cNvSpPr txBox="1"/>
            <p:nvPr/>
          </p:nvSpPr>
          <p:spPr>
            <a:xfrm>
              <a:off x="10192748" y="2881102"/>
              <a:ext cx="27577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1</a:t>
              </a:r>
            </a:p>
          </p:txBody>
        </p:sp>
        <p:sp>
          <p:nvSpPr>
            <p:cNvPr id="20" name="TextBox 19"/>
            <p:cNvSpPr txBox="1"/>
            <p:nvPr/>
          </p:nvSpPr>
          <p:spPr>
            <a:xfrm>
              <a:off x="8130608" y="3147963"/>
              <a:ext cx="27577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4</a:t>
              </a:r>
            </a:p>
          </p:txBody>
        </p:sp>
      </p:grpSp>
      <p:sp>
        <p:nvSpPr>
          <p:cNvPr id="21" name="TextBox 20"/>
          <p:cNvSpPr txBox="1"/>
          <p:nvPr/>
        </p:nvSpPr>
        <p:spPr>
          <a:xfrm>
            <a:off x="4881758" y="140562"/>
            <a:ext cx="2989623"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Geometry</a:t>
            </a:r>
          </a:p>
        </p:txBody>
      </p:sp>
      <p:sp>
        <p:nvSpPr>
          <p:cNvPr id="23" name="TextBox 22"/>
          <p:cNvSpPr txBox="1"/>
          <p:nvPr/>
        </p:nvSpPr>
        <p:spPr>
          <a:xfrm>
            <a:off x="7251294" y="1434188"/>
            <a:ext cx="3403601" cy="307777"/>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View B</a:t>
            </a:r>
          </a:p>
        </p:txBody>
      </p:sp>
      <p:pic>
        <p:nvPicPr>
          <p:cNvPr id="4" name="Picture 2" descr="TAB_col_white_background.eps">
            <a:extLst>
              <a:ext uri="{FF2B5EF4-FFF2-40B4-BE49-F238E27FC236}">
                <a16:creationId xmlns:a16="http://schemas.microsoft.com/office/drawing/2014/main" id="{95E5CBA7-3294-0FDE-DCA2-346388DB2B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832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31091"/>
          <a:stretch/>
        </p:blipFill>
        <p:spPr>
          <a:xfrm>
            <a:off x="796169" y="1664477"/>
            <a:ext cx="10058400" cy="3523343"/>
          </a:xfrm>
          <a:prstGeom prst="rect">
            <a:avLst/>
          </a:prstGeom>
        </p:spPr>
      </p:pic>
      <p:sp>
        <p:nvSpPr>
          <p:cNvPr id="4" name="TextBox 3"/>
          <p:cNvSpPr txBox="1"/>
          <p:nvPr/>
        </p:nvSpPr>
        <p:spPr>
          <a:xfrm>
            <a:off x="4881758" y="140562"/>
            <a:ext cx="2989623"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Mesh</a:t>
            </a:r>
          </a:p>
        </p:txBody>
      </p:sp>
      <p:pic>
        <p:nvPicPr>
          <p:cNvPr id="2" name="Picture 2" descr="TAB_col_white_background.eps">
            <a:extLst>
              <a:ext uri="{FF2B5EF4-FFF2-40B4-BE49-F238E27FC236}">
                <a16:creationId xmlns:a16="http://schemas.microsoft.com/office/drawing/2014/main" id="{7BB6BE2C-976A-2275-1CCA-5ED49BA5DF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865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792" r="16234" b="8280"/>
          <a:stretch/>
        </p:blipFill>
        <p:spPr>
          <a:xfrm>
            <a:off x="2174033" y="1309914"/>
            <a:ext cx="7641771" cy="4689670"/>
          </a:xfrm>
          <a:prstGeom prst="rect">
            <a:avLst/>
          </a:prstGeom>
        </p:spPr>
      </p:pic>
      <p:sp>
        <p:nvSpPr>
          <p:cNvPr id="4" name="TextBox 3"/>
          <p:cNvSpPr txBox="1"/>
          <p:nvPr/>
        </p:nvSpPr>
        <p:spPr>
          <a:xfrm>
            <a:off x="4881758" y="140562"/>
            <a:ext cx="2989623"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Mesh</a:t>
            </a:r>
          </a:p>
        </p:txBody>
      </p:sp>
      <p:pic>
        <p:nvPicPr>
          <p:cNvPr id="2" name="Picture 2" descr="TAB_col_white_background.eps">
            <a:extLst>
              <a:ext uri="{FF2B5EF4-FFF2-40B4-BE49-F238E27FC236}">
                <a16:creationId xmlns:a16="http://schemas.microsoft.com/office/drawing/2014/main" id="{7F368D81-B960-21DF-6A8A-917D93A64A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162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E8488-E121-7C12-55AB-180421CE80E7}"/>
            </a:ext>
          </a:extLst>
        </p:cNvPr>
        <p:cNvGrpSpPr/>
        <p:nvPr/>
      </p:nvGrpSpPr>
      <p:grpSpPr>
        <a:xfrm>
          <a:off x="0" y="0"/>
          <a:ext cx="0" cy="0"/>
          <a:chOff x="0" y="0"/>
          <a:chExt cx="0" cy="0"/>
        </a:xfrm>
      </p:grpSpPr>
      <p:pic>
        <p:nvPicPr>
          <p:cNvPr id="2" name="Picture 2" descr="TAB_col_white_background.eps">
            <a:extLst>
              <a:ext uri="{FF2B5EF4-FFF2-40B4-BE49-F238E27FC236}">
                <a16:creationId xmlns:a16="http://schemas.microsoft.com/office/drawing/2014/main" id="{EDCBD428-134E-18B6-E397-992AF1D7BB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5">
            <a:extLst>
              <a:ext uri="{FF2B5EF4-FFF2-40B4-BE49-F238E27FC236}">
                <a16:creationId xmlns:a16="http://schemas.microsoft.com/office/drawing/2014/main" id="{D478C44F-76E9-EF87-953F-1B5BE37EB0D6}"/>
              </a:ext>
            </a:extLst>
          </p:cNvPr>
          <p:cNvPicPr>
            <a:picLocks noChangeAspect="1"/>
          </p:cNvPicPr>
          <p:nvPr/>
        </p:nvPicPr>
        <p:blipFill>
          <a:blip r:embed="rId4"/>
          <a:srcRect r="5591" b="19413"/>
          <a:stretch>
            <a:fillRect/>
          </a:stretch>
        </p:blipFill>
        <p:spPr>
          <a:xfrm>
            <a:off x="6096000" y="0"/>
            <a:ext cx="6088566" cy="2698595"/>
          </a:xfrm>
          <a:prstGeom prst="rect">
            <a:avLst/>
          </a:prstGeom>
        </p:spPr>
      </p:pic>
      <p:pic>
        <p:nvPicPr>
          <p:cNvPr id="6" name="Content Placeholder 5">
            <a:extLst>
              <a:ext uri="{FF2B5EF4-FFF2-40B4-BE49-F238E27FC236}">
                <a16:creationId xmlns:a16="http://schemas.microsoft.com/office/drawing/2014/main" id="{A011A492-4D84-C878-8F33-2C42AE3EF935}"/>
              </a:ext>
            </a:extLst>
          </p:cNvPr>
          <p:cNvPicPr>
            <a:picLocks noChangeAspect="1"/>
          </p:cNvPicPr>
          <p:nvPr/>
        </p:nvPicPr>
        <p:blipFill>
          <a:blip r:embed="rId5"/>
          <a:srcRect/>
          <a:stretch/>
        </p:blipFill>
        <p:spPr>
          <a:xfrm>
            <a:off x="0" y="3433445"/>
            <a:ext cx="6595240" cy="3424555"/>
          </a:xfrm>
          <a:prstGeom prst="rect">
            <a:avLst/>
          </a:prstGeom>
        </p:spPr>
      </p:pic>
      <p:pic>
        <p:nvPicPr>
          <p:cNvPr id="7" name="Content Placeholder 5">
            <a:extLst>
              <a:ext uri="{FF2B5EF4-FFF2-40B4-BE49-F238E27FC236}">
                <a16:creationId xmlns:a16="http://schemas.microsoft.com/office/drawing/2014/main" id="{8EEF2C8D-55CF-1A20-09BB-AB570A87A461}"/>
              </a:ext>
            </a:extLst>
          </p:cNvPr>
          <p:cNvPicPr>
            <a:picLocks noChangeAspect="1"/>
          </p:cNvPicPr>
          <p:nvPr/>
        </p:nvPicPr>
        <p:blipFill rotWithShape="1">
          <a:blip r:embed="rId6"/>
          <a:srcRect l="19716" t="9540" r="19716" b="6528"/>
          <a:stretch/>
        </p:blipFill>
        <p:spPr>
          <a:xfrm>
            <a:off x="6200079" y="2902307"/>
            <a:ext cx="5497550" cy="3955693"/>
          </a:xfrm>
          <a:prstGeom prst="rect">
            <a:avLst/>
          </a:prstGeom>
        </p:spPr>
      </p:pic>
      <p:pic>
        <p:nvPicPr>
          <p:cNvPr id="8" name="Content Placeholder 5">
            <a:extLst>
              <a:ext uri="{FF2B5EF4-FFF2-40B4-BE49-F238E27FC236}">
                <a16:creationId xmlns:a16="http://schemas.microsoft.com/office/drawing/2014/main" id="{27A26BD7-8C52-F54B-94CA-3E633741F5C2}"/>
              </a:ext>
            </a:extLst>
          </p:cNvPr>
          <p:cNvPicPr>
            <a:picLocks noChangeAspect="1"/>
          </p:cNvPicPr>
          <p:nvPr/>
        </p:nvPicPr>
        <p:blipFill>
          <a:blip r:embed="rId7"/>
          <a:srcRect r="9379"/>
          <a:stretch>
            <a:fillRect/>
          </a:stretch>
        </p:blipFill>
        <p:spPr>
          <a:xfrm>
            <a:off x="0" y="0"/>
            <a:ext cx="5742878" cy="3290585"/>
          </a:xfrm>
          <a:prstGeom prst="rect">
            <a:avLst/>
          </a:prstGeom>
        </p:spPr>
      </p:pic>
      <p:sp>
        <p:nvSpPr>
          <p:cNvPr id="10" name="TextBox 9">
            <a:extLst>
              <a:ext uri="{FF2B5EF4-FFF2-40B4-BE49-F238E27FC236}">
                <a16:creationId xmlns:a16="http://schemas.microsoft.com/office/drawing/2014/main" id="{608540DA-D6BA-A199-42CB-B037BCFF7CEF}"/>
              </a:ext>
            </a:extLst>
          </p:cNvPr>
          <p:cNvSpPr txBox="1"/>
          <p:nvPr/>
        </p:nvSpPr>
        <p:spPr>
          <a:xfrm>
            <a:off x="4695386" y="155545"/>
            <a:ext cx="2448106" cy="400110"/>
          </a:xfrm>
          <a:prstGeom prst="rect">
            <a:avLst/>
          </a:prstGeom>
          <a:noFill/>
        </p:spPr>
        <p:txBody>
          <a:bodyPr wrap="none" rtlCol="0">
            <a:spAutoFit/>
          </a:bodyPr>
          <a:lstStyle/>
          <a:p>
            <a:r>
              <a:rPr lang="en-GB" sz="2000" b="1" dirty="0">
                <a:latin typeface="Arial" panose="020B0604020202020204" pitchFamily="34" charset="0"/>
                <a:cs typeface="Arial" panose="020B0604020202020204" pitchFamily="34" charset="0"/>
              </a:rPr>
              <a:t>Initial CFD Results</a:t>
            </a:r>
          </a:p>
        </p:txBody>
      </p:sp>
    </p:spTree>
    <p:extLst>
      <p:ext uri="{BB962C8B-B14F-4D97-AF65-F5344CB8AC3E}">
        <p14:creationId xmlns:p14="http://schemas.microsoft.com/office/powerpoint/2010/main" val="4069656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18C65150-B4E1-E3E9-37D0-B0180FFA1145}"/>
              </a:ext>
            </a:extLst>
          </p:cNvPr>
          <p:cNvPicPr>
            <a:picLocks noChangeAspect="1"/>
          </p:cNvPicPr>
          <p:nvPr/>
        </p:nvPicPr>
        <p:blipFill rotWithShape="1">
          <a:blip r:embed="rId2"/>
          <a:srcRect b="51989"/>
          <a:stretch/>
        </p:blipFill>
        <p:spPr>
          <a:xfrm>
            <a:off x="945621" y="656997"/>
            <a:ext cx="10300758" cy="3000604"/>
          </a:xfrm>
          <a:prstGeom prst="rect">
            <a:avLst/>
          </a:prstGeom>
        </p:spPr>
      </p:pic>
      <p:pic>
        <p:nvPicPr>
          <p:cNvPr id="4" name="Picture 3" descr="Diagram&#10;&#10;Description automatically generated with medium confidence">
            <a:extLst>
              <a:ext uri="{FF2B5EF4-FFF2-40B4-BE49-F238E27FC236}">
                <a16:creationId xmlns:a16="http://schemas.microsoft.com/office/drawing/2014/main" id="{5B3E3ACD-BC69-AB44-3330-D3F371794C68}"/>
              </a:ext>
            </a:extLst>
          </p:cNvPr>
          <p:cNvPicPr>
            <a:picLocks noChangeAspect="1"/>
          </p:cNvPicPr>
          <p:nvPr/>
        </p:nvPicPr>
        <p:blipFill rotWithShape="1">
          <a:blip r:embed="rId2"/>
          <a:srcRect t="51989" r="33547"/>
          <a:stretch/>
        </p:blipFill>
        <p:spPr>
          <a:xfrm>
            <a:off x="945621" y="3857396"/>
            <a:ext cx="6845218" cy="3000604"/>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9E29D7FB-0A02-3B7D-2860-48FE0F8FC561}"/>
              </a:ext>
            </a:extLst>
          </p:cNvPr>
          <p:cNvPicPr>
            <a:picLocks noChangeAspect="1"/>
          </p:cNvPicPr>
          <p:nvPr/>
        </p:nvPicPr>
        <p:blipFill>
          <a:blip r:embed="rId3"/>
          <a:stretch>
            <a:fillRect/>
          </a:stretch>
        </p:blipFill>
        <p:spPr>
          <a:xfrm>
            <a:off x="8735465" y="3856635"/>
            <a:ext cx="2068996" cy="590718"/>
          </a:xfrm>
          <a:prstGeom prst="rect">
            <a:avLst/>
          </a:prstGeom>
        </p:spPr>
      </p:pic>
      <p:pic>
        <p:nvPicPr>
          <p:cNvPr id="7" name="Picture 6" descr="Mecanoo's engineering campus for The University of Manchester">
            <a:extLst>
              <a:ext uri="{FF2B5EF4-FFF2-40B4-BE49-F238E27FC236}">
                <a16:creationId xmlns:a16="http://schemas.microsoft.com/office/drawing/2014/main" id="{99ED38D3-6736-AF23-A7F4-5014B6F40E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67"/>
          <a:stretch/>
        </p:blipFill>
        <p:spPr bwMode="auto">
          <a:xfrm>
            <a:off x="7946197" y="4527118"/>
            <a:ext cx="3405809" cy="2255317"/>
          </a:xfrm>
          <a:prstGeom prst="rect">
            <a:avLst/>
          </a:prstGeom>
          <a:noFill/>
          <a:ln>
            <a:noFill/>
          </a:ln>
          <a:effectLst>
            <a:reflection blurRad="6350" stA="52000" endA="300" endPos="35000" dir="5400000" sy="-100000" algn="bl" rotWithShape="0"/>
          </a:effectLst>
          <a:extLst>
            <a:ext uri="{53640926-AAD7-44D8-BBD7-CCE9431645EC}">
              <a14:shadowObscured xmlns:a14="http://schemas.microsoft.com/office/drawing/2010/main"/>
            </a:ext>
          </a:extLst>
        </p:spPr>
      </p:pic>
      <p:pic>
        <p:nvPicPr>
          <p:cNvPr id="12" name="Picture 11" descr="Google Location Icon Png - Location Symbol Red Png ...">
            <a:extLst>
              <a:ext uri="{FF2B5EF4-FFF2-40B4-BE49-F238E27FC236}">
                <a16:creationId xmlns:a16="http://schemas.microsoft.com/office/drawing/2014/main" id="{1D709CF6-EB20-68BD-CCA1-4B207C37848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766" b="91250" l="5349" r="91163">
                        <a14:foregroundMark x1="50000" y1="7187" x2="50000" y2="7187"/>
                        <a14:foregroundMark x1="91163" y1="32422" x2="91163" y2="32422"/>
                        <a14:foregroundMark x1="5349" y1="34844" x2="5349" y2="34844"/>
                        <a14:foregroundMark x1="48256" y1="91250" x2="48256" y2="91250"/>
                        <a14:foregroundMark x1="51860" y1="4766" x2="51860" y2="4766"/>
                      </a14:backgroundRemoval>
                    </a14:imgEffect>
                  </a14:imgLayer>
                </a14:imgProps>
              </a:ext>
              <a:ext uri="{28A0092B-C50C-407E-A947-70E740481C1C}">
                <a14:useLocalDpi xmlns:a14="http://schemas.microsoft.com/office/drawing/2010/main" val="0"/>
              </a:ext>
            </a:extLst>
          </a:blip>
          <a:srcRect/>
          <a:stretch>
            <a:fillRect/>
          </a:stretch>
        </p:blipFill>
        <p:spPr bwMode="auto">
          <a:xfrm>
            <a:off x="9527857" y="4527118"/>
            <a:ext cx="242488" cy="361728"/>
          </a:xfrm>
          <a:prstGeom prst="rect">
            <a:avLst/>
          </a:prstGeom>
          <a:noFill/>
          <a:ln>
            <a:noFill/>
          </a:ln>
        </p:spPr>
      </p:pic>
      <p:sp>
        <p:nvSpPr>
          <p:cNvPr id="13" name="Rectangle 12">
            <a:extLst>
              <a:ext uri="{FF2B5EF4-FFF2-40B4-BE49-F238E27FC236}">
                <a16:creationId xmlns:a16="http://schemas.microsoft.com/office/drawing/2014/main" id="{90FE4E44-534C-E0D9-E79B-1404BCE19D3D}"/>
              </a:ext>
            </a:extLst>
          </p:cNvPr>
          <p:cNvSpPr/>
          <p:nvPr/>
        </p:nvSpPr>
        <p:spPr>
          <a:xfrm>
            <a:off x="7946197" y="3776869"/>
            <a:ext cx="3405809" cy="30811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75A5B2D7-48C5-04A8-8910-777BBC42047E}"/>
              </a:ext>
            </a:extLst>
          </p:cNvPr>
          <p:cNvSpPr txBox="1"/>
          <p:nvPr/>
        </p:nvSpPr>
        <p:spPr>
          <a:xfrm rot="5400000">
            <a:off x="10007062" y="5148157"/>
            <a:ext cx="300060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www.ManchesterCFD.co.uk</a:t>
            </a:r>
          </a:p>
        </p:txBody>
      </p:sp>
      <p:sp>
        <p:nvSpPr>
          <p:cNvPr id="8" name="Title 1">
            <a:extLst>
              <a:ext uri="{FF2B5EF4-FFF2-40B4-BE49-F238E27FC236}">
                <a16:creationId xmlns:a16="http://schemas.microsoft.com/office/drawing/2014/main" id="{D7C3E4B6-BC08-1559-AE40-8B80A868D7E2}"/>
              </a:ext>
            </a:extLst>
          </p:cNvPr>
          <p:cNvSpPr txBox="1">
            <a:spLocks/>
          </p:cNvSpPr>
          <p:nvPr/>
        </p:nvSpPr>
        <p:spPr>
          <a:xfrm>
            <a:off x="1805776" y="-297727"/>
            <a:ext cx="9104687" cy="1159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Our Expertise</a:t>
            </a:r>
          </a:p>
        </p:txBody>
      </p:sp>
      <p:sp>
        <p:nvSpPr>
          <p:cNvPr id="2" name="Rectangle 1">
            <a:extLst>
              <a:ext uri="{FF2B5EF4-FFF2-40B4-BE49-F238E27FC236}">
                <a16:creationId xmlns:a16="http://schemas.microsoft.com/office/drawing/2014/main" id="{ABF346D7-A7A7-485F-061B-527F45250659}"/>
              </a:ext>
            </a:extLst>
          </p:cNvPr>
          <p:cNvSpPr/>
          <p:nvPr/>
        </p:nvSpPr>
        <p:spPr>
          <a:xfrm>
            <a:off x="4514248" y="490888"/>
            <a:ext cx="3276591" cy="3285981"/>
          </a:xfrm>
          <a:prstGeom prst="rect">
            <a:avLst/>
          </a:prstGeom>
          <a:noFill/>
          <a:ln w="28575">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219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1749" y="711200"/>
            <a:ext cx="11159303" cy="6006238"/>
          </a:xfrm>
          <a:prstGeom prst="rect">
            <a:avLst/>
          </a:prstGeom>
        </p:spPr>
      </p:pic>
      <p:sp>
        <p:nvSpPr>
          <p:cNvPr id="4" name="TextBox 3"/>
          <p:cNvSpPr txBox="1"/>
          <p:nvPr/>
        </p:nvSpPr>
        <p:spPr>
          <a:xfrm>
            <a:off x="4881758" y="140562"/>
            <a:ext cx="2989623"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Energy Modelling</a:t>
            </a:r>
          </a:p>
        </p:txBody>
      </p:sp>
      <p:pic>
        <p:nvPicPr>
          <p:cNvPr id="3" name="Picture 2" descr="TAB_col_white_background.eps">
            <a:extLst>
              <a:ext uri="{FF2B5EF4-FFF2-40B4-BE49-F238E27FC236}">
                <a16:creationId xmlns:a16="http://schemas.microsoft.com/office/drawing/2014/main" id="{63E19065-019A-9BE2-6624-AE6FC0FC90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896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02411737"/>
              </p:ext>
            </p:extLst>
          </p:nvPr>
        </p:nvGraphicFramePr>
        <p:xfrm>
          <a:off x="348299" y="1670182"/>
          <a:ext cx="11744174" cy="3648268"/>
        </p:xfrm>
        <a:graphic>
          <a:graphicData uri="http://schemas.openxmlformats.org/drawingml/2006/table">
            <a:tbl>
              <a:tblPr firstRow="1" firstCol="1" bandRow="1"/>
              <a:tblGrid>
                <a:gridCol w="3914290">
                  <a:extLst>
                    <a:ext uri="{9D8B030D-6E8A-4147-A177-3AD203B41FA5}">
                      <a16:colId xmlns:a16="http://schemas.microsoft.com/office/drawing/2014/main" val="1068221956"/>
                    </a:ext>
                  </a:extLst>
                </a:gridCol>
                <a:gridCol w="3914290">
                  <a:extLst>
                    <a:ext uri="{9D8B030D-6E8A-4147-A177-3AD203B41FA5}">
                      <a16:colId xmlns:a16="http://schemas.microsoft.com/office/drawing/2014/main" val="3804649028"/>
                    </a:ext>
                  </a:extLst>
                </a:gridCol>
                <a:gridCol w="3915594">
                  <a:extLst>
                    <a:ext uri="{9D8B030D-6E8A-4147-A177-3AD203B41FA5}">
                      <a16:colId xmlns:a16="http://schemas.microsoft.com/office/drawing/2014/main" val="2488312975"/>
                    </a:ext>
                  </a:extLst>
                </a:gridCol>
              </a:tblGrid>
              <a:tr h="661951">
                <a:tc>
                  <a:txBody>
                    <a:bodyPr/>
                    <a:lstStyle/>
                    <a:p>
                      <a:pPr algn="ctr">
                        <a:lnSpc>
                          <a:spcPct val="107000"/>
                        </a:lnSpc>
                        <a:spcAft>
                          <a:spcPts val="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Energy Modelling (IESVE)</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CFD (Star-CCM+)</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9853554"/>
                  </a:ext>
                </a:extLst>
              </a:tr>
              <a:tr h="661951">
                <a:tc>
                  <a:txBody>
                    <a:bodyPr/>
                    <a:lstStyle/>
                    <a:p>
                      <a:pPr algn="ctr">
                        <a:lnSpc>
                          <a:spcPct val="107000"/>
                        </a:lnSpc>
                        <a:spcAft>
                          <a:spcPts val="0"/>
                        </a:spcAft>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Spatial resolution</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Buildings at zone level</a:t>
                      </a:r>
                    </a:p>
                  </a:txBody>
                  <a:tcPr marL="68580" marR="68580" marT="0"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lnSpc>
                          <a:spcPct val="107000"/>
                        </a:lnSpc>
                        <a:spcAft>
                          <a:spcPts val="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Detailed single room/zone analysis</a:t>
                      </a:r>
                    </a:p>
                  </a:txBody>
                  <a:tcPr marL="68580" marR="68580" marT="0" marB="0"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228925147"/>
                  </a:ext>
                </a:extLst>
              </a:tr>
              <a:tr h="1000464">
                <a:tc>
                  <a:txBody>
                    <a:bodyPr/>
                    <a:lstStyle/>
                    <a:p>
                      <a:pPr algn="ctr">
                        <a:lnSpc>
                          <a:spcPct val="107000"/>
                        </a:lnSpc>
                        <a:spcAft>
                          <a:spcPts val="0"/>
                        </a:spcAft>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Temporal resolution</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Annual at 1-15 min time-step</a:t>
                      </a: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07000"/>
                        </a:lnSpc>
                        <a:spcAft>
                          <a:spcPts val="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Several minutes/hours at seconds time step</a:t>
                      </a:r>
                    </a:p>
                  </a:txBody>
                  <a:tcPr marL="68580" marR="6858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40169892"/>
                  </a:ext>
                </a:extLst>
              </a:tr>
              <a:tr h="1000464">
                <a:tc>
                  <a:txBody>
                    <a:bodyPr/>
                    <a:lstStyle/>
                    <a:p>
                      <a:pPr algn="ctr">
                        <a:lnSpc>
                          <a:spcPct val="107000"/>
                        </a:lnSpc>
                        <a:spcAft>
                          <a:spcPts val="0"/>
                        </a:spcAft>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Conservation equations</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Quasi-steady energy and mass conservation</a:t>
                      </a: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07000"/>
                        </a:lnSpc>
                        <a:spcAft>
                          <a:spcPts val="0"/>
                        </a:spcAft>
                      </a:pPr>
                      <a:r>
                        <a:rPr lang="en-GB" sz="16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Navier</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-Stokes equations</a:t>
                      </a:r>
                    </a:p>
                  </a:txBody>
                  <a:tcPr marL="68580" marR="6858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96674057"/>
                  </a:ext>
                </a:extLst>
              </a:tr>
              <a:tr h="323438">
                <a:tc>
                  <a:txBody>
                    <a:bodyPr/>
                    <a:lstStyle/>
                    <a:p>
                      <a:pPr algn="ctr">
                        <a:lnSpc>
                          <a:spcPct val="107000"/>
                        </a:lnSpc>
                        <a:spcAft>
                          <a:spcPts val="0"/>
                        </a:spcAft>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Computing cost</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Low</a:t>
                      </a:r>
                    </a:p>
                  </a:txBody>
                  <a:tcPr marL="68580" marR="68580" marT="0"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High</a:t>
                      </a:r>
                    </a:p>
                  </a:txBody>
                  <a:tcPr marL="68580" marR="68580" marT="0" marB="0" anchor="ctr">
                    <a:lnL>
                      <a:noFill/>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9548755"/>
                  </a:ext>
                </a:extLst>
              </a:tr>
            </a:tbl>
          </a:graphicData>
        </a:graphic>
      </p:graphicFrame>
      <p:sp>
        <p:nvSpPr>
          <p:cNvPr id="6" name="TextBox 5"/>
          <p:cNvSpPr txBox="1"/>
          <p:nvPr/>
        </p:nvSpPr>
        <p:spPr>
          <a:xfrm>
            <a:off x="4881758" y="140562"/>
            <a:ext cx="3310520"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CFD vs Energy Modelling</a:t>
            </a:r>
          </a:p>
        </p:txBody>
      </p:sp>
      <p:pic>
        <p:nvPicPr>
          <p:cNvPr id="2" name="Picture 2" descr="TAB_col_white_background.eps">
            <a:extLst>
              <a:ext uri="{FF2B5EF4-FFF2-40B4-BE49-F238E27FC236}">
                <a16:creationId xmlns:a16="http://schemas.microsoft.com/office/drawing/2014/main" id="{796CD9A5-1745-50CB-5829-C34ADFC502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329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BDC9E5-8E29-AD61-EFF7-6A4D6FD69C9F}"/>
              </a:ext>
            </a:extLst>
          </p:cNvPr>
          <p:cNvSpPr txBox="1"/>
          <p:nvPr/>
        </p:nvSpPr>
        <p:spPr>
          <a:xfrm>
            <a:off x="2523280" y="2523280"/>
            <a:ext cx="7373074" cy="923330"/>
          </a:xfrm>
          <a:prstGeom prst="rect">
            <a:avLst/>
          </a:prstGeom>
          <a:noFill/>
        </p:spPr>
        <p:txBody>
          <a:bodyPr wrap="square" rtlCol="0">
            <a:spAutoFit/>
          </a:bodyPr>
          <a:lstStyle/>
          <a:p>
            <a:pPr algn="ctr"/>
            <a:r>
              <a:rPr lang="en-US" sz="5400" dirty="0">
                <a:latin typeface="Arial" panose="020B0604020202020204" pitchFamily="34" charset="0"/>
                <a:cs typeface="Arial" panose="020B0604020202020204" pitchFamily="34" charset="0"/>
              </a:rPr>
              <a:t>Validation</a:t>
            </a:r>
          </a:p>
        </p:txBody>
      </p:sp>
    </p:spTree>
    <p:extLst>
      <p:ext uri="{BB962C8B-B14F-4D97-AF65-F5344CB8AC3E}">
        <p14:creationId xmlns:p14="http://schemas.microsoft.com/office/powerpoint/2010/main" val="2639960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78353" y="524619"/>
            <a:ext cx="8022069" cy="6333381"/>
          </a:xfrm>
          <a:prstGeom prst="rect">
            <a:avLst/>
          </a:prstGeom>
        </p:spPr>
      </p:pic>
      <p:sp>
        <p:nvSpPr>
          <p:cNvPr id="4" name="TextBox 3"/>
          <p:cNvSpPr txBox="1"/>
          <p:nvPr/>
        </p:nvSpPr>
        <p:spPr>
          <a:xfrm>
            <a:off x="4881758" y="140562"/>
            <a:ext cx="3310520"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Validation Framework</a:t>
            </a:r>
          </a:p>
        </p:txBody>
      </p:sp>
      <p:pic>
        <p:nvPicPr>
          <p:cNvPr id="2" name="Picture 2" descr="TAB_col_white_background.eps">
            <a:extLst>
              <a:ext uri="{FF2B5EF4-FFF2-40B4-BE49-F238E27FC236}">
                <a16:creationId xmlns:a16="http://schemas.microsoft.com/office/drawing/2014/main" id="{DC3E3FCA-1095-2A2A-EA12-C789676AD9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719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375718" y="15300"/>
            <a:ext cx="3403601" cy="369332"/>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Experimental Setup</a:t>
            </a:r>
          </a:p>
        </p:txBody>
      </p:sp>
      <p:grpSp>
        <p:nvGrpSpPr>
          <p:cNvPr id="78" name="Group 77"/>
          <p:cNvGrpSpPr/>
          <p:nvPr/>
        </p:nvGrpSpPr>
        <p:grpSpPr>
          <a:xfrm>
            <a:off x="250648" y="284211"/>
            <a:ext cx="11586789" cy="6464291"/>
            <a:chOff x="114276" y="394074"/>
            <a:chExt cx="11586789" cy="6464291"/>
          </a:xfrm>
        </p:grpSpPr>
        <p:grpSp>
          <p:nvGrpSpPr>
            <p:cNvPr id="79" name="Group 78"/>
            <p:cNvGrpSpPr/>
            <p:nvPr/>
          </p:nvGrpSpPr>
          <p:grpSpPr>
            <a:xfrm>
              <a:off x="114276" y="394074"/>
              <a:ext cx="11586789" cy="6464291"/>
              <a:chOff x="113823" y="373455"/>
              <a:chExt cx="11586789" cy="6464291"/>
            </a:xfrm>
          </p:grpSpPr>
          <p:grpSp>
            <p:nvGrpSpPr>
              <p:cNvPr id="96" name="Group 95"/>
              <p:cNvGrpSpPr/>
              <p:nvPr/>
            </p:nvGrpSpPr>
            <p:grpSpPr>
              <a:xfrm>
                <a:off x="3945181" y="779267"/>
                <a:ext cx="3962400" cy="5401056"/>
                <a:chOff x="3932229" y="794222"/>
                <a:chExt cx="3962400" cy="5401056"/>
              </a:xfrm>
            </p:grpSpPr>
            <p:grpSp>
              <p:nvGrpSpPr>
                <p:cNvPr id="113" name="Group 112"/>
                <p:cNvGrpSpPr/>
                <p:nvPr/>
              </p:nvGrpSpPr>
              <p:grpSpPr>
                <a:xfrm>
                  <a:off x="3932229" y="794222"/>
                  <a:ext cx="3962400" cy="5401056"/>
                  <a:chOff x="3932229" y="794222"/>
                  <a:chExt cx="3962400" cy="5401056"/>
                </a:xfrm>
              </p:grpSpPr>
              <p:grpSp>
                <p:nvGrpSpPr>
                  <p:cNvPr id="118" name="Group 117"/>
                  <p:cNvGrpSpPr/>
                  <p:nvPr/>
                </p:nvGrpSpPr>
                <p:grpSpPr>
                  <a:xfrm>
                    <a:off x="3932229" y="794222"/>
                    <a:ext cx="3962400" cy="5401056"/>
                    <a:chOff x="3932229" y="794222"/>
                    <a:chExt cx="3962400" cy="5401056"/>
                  </a:xfrm>
                </p:grpSpPr>
                <p:grpSp>
                  <p:nvGrpSpPr>
                    <p:cNvPr id="120" name="Group 119"/>
                    <p:cNvGrpSpPr/>
                    <p:nvPr/>
                  </p:nvGrpSpPr>
                  <p:grpSpPr>
                    <a:xfrm>
                      <a:off x="3932229" y="794222"/>
                      <a:ext cx="3962400" cy="5401056"/>
                      <a:chOff x="3932229" y="794222"/>
                      <a:chExt cx="3962400" cy="5401056"/>
                    </a:xfrm>
                  </p:grpSpPr>
                  <p:grpSp>
                    <p:nvGrpSpPr>
                      <p:cNvPr id="123" name="Group 122"/>
                      <p:cNvGrpSpPr/>
                      <p:nvPr/>
                    </p:nvGrpSpPr>
                    <p:grpSpPr>
                      <a:xfrm>
                        <a:off x="3932229" y="794222"/>
                        <a:ext cx="3962400" cy="5401056"/>
                        <a:chOff x="3932229" y="794222"/>
                        <a:chExt cx="3962400" cy="5401056"/>
                      </a:xfrm>
                    </p:grpSpPr>
                    <p:grpSp>
                      <p:nvGrpSpPr>
                        <p:cNvPr id="126" name="Group 125"/>
                        <p:cNvGrpSpPr/>
                        <p:nvPr/>
                      </p:nvGrpSpPr>
                      <p:grpSpPr>
                        <a:xfrm>
                          <a:off x="3932229" y="794222"/>
                          <a:ext cx="3962400" cy="5401056"/>
                          <a:chOff x="4011477" y="708878"/>
                          <a:chExt cx="3962400" cy="5401056"/>
                        </a:xfrm>
                      </p:grpSpPr>
                      <p:grpSp>
                        <p:nvGrpSpPr>
                          <p:cNvPr id="129" name="Group 128"/>
                          <p:cNvGrpSpPr/>
                          <p:nvPr/>
                        </p:nvGrpSpPr>
                        <p:grpSpPr>
                          <a:xfrm>
                            <a:off x="4011477" y="708878"/>
                            <a:ext cx="3962400" cy="5401056"/>
                            <a:chOff x="3982811" y="589135"/>
                            <a:chExt cx="3962400" cy="5401056"/>
                          </a:xfrm>
                        </p:grpSpPr>
                        <p:grpSp>
                          <p:nvGrpSpPr>
                            <p:cNvPr id="136" name="Group 135"/>
                            <p:cNvGrpSpPr/>
                            <p:nvPr/>
                          </p:nvGrpSpPr>
                          <p:grpSpPr>
                            <a:xfrm>
                              <a:off x="3982811" y="589135"/>
                              <a:ext cx="3962400" cy="5401056"/>
                              <a:chOff x="3982811" y="589135"/>
                              <a:chExt cx="3962400" cy="5401056"/>
                            </a:xfrm>
                          </p:grpSpPr>
                          <p:grpSp>
                            <p:nvGrpSpPr>
                              <p:cNvPr id="139" name="Group 138"/>
                              <p:cNvGrpSpPr/>
                              <p:nvPr/>
                            </p:nvGrpSpPr>
                            <p:grpSpPr>
                              <a:xfrm>
                                <a:off x="3982811" y="589135"/>
                                <a:ext cx="3962400" cy="5401056"/>
                                <a:chOff x="4110445" y="606552"/>
                                <a:chExt cx="3962400" cy="5401056"/>
                              </a:xfrm>
                            </p:grpSpPr>
                            <p:pic>
                              <p:nvPicPr>
                                <p:cNvPr id="147" name="Picture 146"/>
                                <p:cNvPicPr>
                                  <a:picLocks noChangeAspect="1"/>
                                </p:cNvPicPr>
                                <p:nvPr/>
                              </p:nvPicPr>
                              <p:blipFill rotWithShape="1">
                                <a:blip r:embed="rId3"/>
                                <a:srcRect l="10437" r="18271"/>
                                <a:stretch/>
                              </p:blipFill>
                              <p:spPr>
                                <a:xfrm>
                                  <a:off x="4110445" y="606552"/>
                                  <a:ext cx="3962400" cy="5401056"/>
                                </a:xfrm>
                                <a:prstGeom prst="rect">
                                  <a:avLst/>
                                </a:prstGeom>
                              </p:spPr>
                            </p:pic>
                            <p:sp>
                              <p:nvSpPr>
                                <p:cNvPr id="148" name="Rectangle 147"/>
                                <p:cNvSpPr/>
                                <p:nvPr/>
                              </p:nvSpPr>
                              <p:spPr>
                                <a:xfrm rot="2696476">
                                  <a:off x="4954857" y="1975553"/>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p:cNvSpPr/>
                                <p:nvPr/>
                              </p:nvSpPr>
                              <p:spPr>
                                <a:xfrm rot="2696476">
                                  <a:off x="5165677" y="2183832"/>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40" name="Rectangle 139"/>
                              <p:cNvSpPr/>
                              <p:nvPr/>
                            </p:nvSpPr>
                            <p:spPr>
                              <a:xfrm rot="2696476">
                                <a:off x="6832803" y="1958134"/>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p:cNvSpPr/>
                              <p:nvPr/>
                            </p:nvSpPr>
                            <p:spPr>
                              <a:xfrm rot="2696476">
                                <a:off x="6623559" y="2166415"/>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p:cNvSpPr/>
                              <p:nvPr/>
                            </p:nvSpPr>
                            <p:spPr>
                              <a:xfrm rot="2696476">
                                <a:off x="6832800" y="2565438"/>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p:cNvSpPr/>
                              <p:nvPr/>
                            </p:nvSpPr>
                            <p:spPr>
                              <a:xfrm rot="2696476">
                                <a:off x="6832804" y="3184933"/>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p:cNvSpPr/>
                              <p:nvPr/>
                            </p:nvSpPr>
                            <p:spPr>
                              <a:xfrm rot="2696476">
                                <a:off x="6623560" y="3393214"/>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p:cNvSpPr/>
                              <p:nvPr/>
                            </p:nvSpPr>
                            <p:spPr>
                              <a:xfrm rot="2696476">
                                <a:off x="6832803" y="3802509"/>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p:cNvSpPr/>
                              <p:nvPr/>
                            </p:nvSpPr>
                            <p:spPr>
                              <a:xfrm rot="2696476">
                                <a:off x="6623559" y="4010790"/>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7" name="Rectangle 136"/>
                            <p:cNvSpPr/>
                            <p:nvPr/>
                          </p:nvSpPr>
                          <p:spPr>
                            <a:xfrm>
                              <a:off x="6190615" y="4691510"/>
                              <a:ext cx="396000"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p:cNvSpPr/>
                            <p:nvPr/>
                          </p:nvSpPr>
                          <p:spPr>
                            <a:xfrm>
                              <a:off x="5568011" y="4691510"/>
                              <a:ext cx="396000"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0" name="Rectangle 129"/>
                          <p:cNvSpPr/>
                          <p:nvPr/>
                        </p:nvSpPr>
                        <p:spPr>
                          <a:xfrm rot="2696476">
                            <a:off x="4855889" y="2686143"/>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p:cNvSpPr/>
                          <p:nvPr/>
                        </p:nvSpPr>
                        <p:spPr>
                          <a:xfrm rot="2696476">
                            <a:off x="5066709" y="2894422"/>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p:cNvSpPr/>
                          <p:nvPr/>
                        </p:nvSpPr>
                        <p:spPr>
                          <a:xfrm rot="2696476">
                            <a:off x="4855891" y="3305639"/>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p:cNvSpPr/>
                          <p:nvPr/>
                        </p:nvSpPr>
                        <p:spPr>
                          <a:xfrm rot="2696476">
                            <a:off x="5066711" y="3513918"/>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p:cNvSpPr/>
                          <p:nvPr/>
                        </p:nvSpPr>
                        <p:spPr>
                          <a:xfrm rot="2696476">
                            <a:off x="4855890" y="3923214"/>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p:cNvSpPr/>
                          <p:nvPr/>
                        </p:nvSpPr>
                        <p:spPr>
                          <a:xfrm rot="2696476">
                            <a:off x="5066710" y="4131493"/>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7" name="Flowchart: Connector 126"/>
                        <p:cNvSpPr/>
                        <p:nvPr/>
                      </p:nvSpPr>
                      <p:spPr>
                        <a:xfrm>
                          <a:off x="4895615" y="1684729"/>
                          <a:ext cx="209242" cy="204058"/>
                        </a:xfrm>
                        <a:prstGeom prst="flowChartConnector">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Flowchart: Connector 127"/>
                        <p:cNvSpPr/>
                        <p:nvPr/>
                      </p:nvSpPr>
                      <p:spPr>
                        <a:xfrm>
                          <a:off x="6449012" y="1737105"/>
                          <a:ext cx="209242" cy="204058"/>
                        </a:xfrm>
                        <a:prstGeom prst="flowChartConnector">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4" name="Rectangle 123"/>
                      <p:cNvSpPr/>
                      <p:nvPr/>
                    </p:nvSpPr>
                    <p:spPr>
                      <a:xfrm>
                        <a:off x="5631120" y="1888787"/>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p:cNvSpPr/>
                      <p:nvPr/>
                    </p:nvSpPr>
                    <p:spPr>
                      <a:xfrm>
                        <a:off x="5927742" y="1888787"/>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1" name="Rectangle 120"/>
                    <p:cNvSpPr/>
                    <p:nvPr/>
                  </p:nvSpPr>
                  <p:spPr>
                    <a:xfrm>
                      <a:off x="5929080" y="2520062"/>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p:cNvSpPr/>
                    <p:nvPr/>
                  </p:nvSpPr>
                  <p:spPr>
                    <a:xfrm>
                      <a:off x="5533080" y="2520062"/>
                      <a:ext cx="396000"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9" name="Rectangle 118"/>
                  <p:cNvSpPr/>
                  <p:nvPr/>
                </p:nvSpPr>
                <p:spPr>
                  <a:xfrm>
                    <a:off x="5715429" y="3536660"/>
                    <a:ext cx="396000"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4" name="Flowchart: Connector 113"/>
                <p:cNvSpPr/>
                <p:nvPr/>
              </p:nvSpPr>
              <p:spPr>
                <a:xfrm>
                  <a:off x="6250116" y="3626916"/>
                  <a:ext cx="209242" cy="204058"/>
                </a:xfrm>
                <a:prstGeom prst="flowChartConnector">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Flowchart: Connector 114"/>
                <p:cNvSpPr/>
                <p:nvPr/>
              </p:nvSpPr>
              <p:spPr>
                <a:xfrm>
                  <a:off x="6006808" y="4013002"/>
                  <a:ext cx="209242" cy="204058"/>
                </a:xfrm>
                <a:prstGeom prst="flowChartConnector">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p:cNvSpPr/>
                <p:nvPr/>
              </p:nvSpPr>
              <p:spPr>
                <a:xfrm>
                  <a:off x="5927742" y="4482777"/>
                  <a:ext cx="296622"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p:cNvSpPr/>
                <p:nvPr/>
              </p:nvSpPr>
              <p:spPr>
                <a:xfrm>
                  <a:off x="5531742" y="4482777"/>
                  <a:ext cx="396000" cy="295200"/>
                </a:xfrm>
                <a:prstGeom prst="rect">
                  <a:avLst/>
                </a:prstGeom>
                <a:solidFill>
                  <a:srgbClr val="E7E6E6">
                    <a:lumMod val="90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7" name="TextBox 96"/>
              <p:cNvSpPr txBox="1"/>
              <p:nvPr/>
            </p:nvSpPr>
            <p:spPr>
              <a:xfrm>
                <a:off x="4510187" y="1026223"/>
                <a:ext cx="21847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pic>
            <p:nvPicPr>
              <p:cNvPr id="99" name="Picture 98"/>
              <p:cNvPicPr>
                <a:picLocks noChangeAspect="1"/>
              </p:cNvPicPr>
              <p:nvPr/>
            </p:nvPicPr>
            <p:blipFill>
              <a:blip r:embed="rId4"/>
              <a:stretch>
                <a:fillRect/>
              </a:stretch>
            </p:blipFill>
            <p:spPr>
              <a:xfrm>
                <a:off x="8235052" y="373455"/>
                <a:ext cx="3465560" cy="3106800"/>
              </a:xfrm>
              <a:prstGeom prst="rect">
                <a:avLst/>
              </a:prstGeom>
            </p:spPr>
          </p:pic>
          <p:cxnSp>
            <p:nvCxnSpPr>
              <p:cNvPr id="100" name="Straight Arrow Connector 99"/>
              <p:cNvCxnSpPr/>
              <p:nvPr/>
            </p:nvCxnSpPr>
            <p:spPr>
              <a:xfrm flipH="1">
                <a:off x="6895854" y="1733902"/>
                <a:ext cx="227450" cy="231338"/>
              </a:xfrm>
              <a:prstGeom prst="straightConnector1">
                <a:avLst/>
              </a:prstGeom>
              <a:noFill/>
              <a:ln w="57150" cap="flat" cmpd="sng" algn="ctr">
                <a:solidFill>
                  <a:sysClr val="windowText" lastClr="000000"/>
                </a:solidFill>
                <a:prstDash val="solid"/>
                <a:miter lim="800000"/>
                <a:tailEnd type="triangle"/>
              </a:ln>
              <a:effectLst/>
            </p:spPr>
          </p:cxnSp>
          <p:sp>
            <p:nvSpPr>
              <p:cNvPr id="101" name="TextBox 100"/>
              <p:cNvSpPr txBox="1"/>
              <p:nvPr/>
            </p:nvSpPr>
            <p:spPr>
              <a:xfrm>
                <a:off x="7073965" y="1411600"/>
                <a:ext cx="21847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p>
            </p:txBody>
          </p:sp>
          <p:pic>
            <p:nvPicPr>
              <p:cNvPr id="103" name="Pictur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77" y="373915"/>
                <a:ext cx="3498533" cy="3105880"/>
              </a:xfrm>
              <a:prstGeom prst="rect">
                <a:avLst/>
              </a:prstGeom>
            </p:spPr>
          </p:pic>
          <p:pic>
            <p:nvPicPr>
              <p:cNvPr id="104" name="Picture 103"/>
              <p:cNvPicPr>
                <a:picLocks noChangeAspect="1"/>
              </p:cNvPicPr>
              <p:nvPr/>
            </p:nvPicPr>
            <p:blipFill rotWithShape="1">
              <a:blip r:embed="rId6" cstate="print">
                <a:extLst>
                  <a:ext uri="{28A0092B-C50C-407E-A947-70E740481C1C}">
                    <a14:useLocalDpi xmlns:a14="http://schemas.microsoft.com/office/drawing/2010/main" val="0"/>
                  </a:ext>
                </a:extLst>
              </a:blip>
              <a:srcRect l="31661" t="2776" r="-295" b="-231"/>
              <a:stretch/>
            </p:blipFill>
            <p:spPr>
              <a:xfrm>
                <a:off x="8249689" y="3730946"/>
                <a:ext cx="3442320" cy="3106800"/>
              </a:xfrm>
              <a:prstGeom prst="rect">
                <a:avLst/>
              </a:prstGeom>
            </p:spPr>
          </p:pic>
          <p:cxnSp>
            <p:nvCxnSpPr>
              <p:cNvPr id="105" name="Straight Arrow Connector 104"/>
              <p:cNvCxnSpPr/>
              <p:nvPr/>
            </p:nvCxnSpPr>
            <p:spPr>
              <a:xfrm>
                <a:off x="4728662" y="1227237"/>
                <a:ext cx="156606" cy="282080"/>
              </a:xfrm>
              <a:prstGeom prst="straightConnector1">
                <a:avLst/>
              </a:prstGeom>
              <a:noFill/>
              <a:ln w="57150" cap="flat" cmpd="sng" algn="ctr">
                <a:solidFill>
                  <a:sysClr val="windowText" lastClr="000000"/>
                </a:solidFill>
                <a:prstDash val="solid"/>
                <a:miter lim="800000"/>
                <a:tailEnd type="triangle"/>
              </a:ln>
              <a:effectLst/>
            </p:spPr>
          </p:cxnSp>
          <p:cxnSp>
            <p:nvCxnSpPr>
              <p:cNvPr id="106" name="Straight Arrow Connector 105"/>
              <p:cNvCxnSpPr/>
              <p:nvPr/>
            </p:nvCxnSpPr>
            <p:spPr>
              <a:xfrm flipH="1" flipV="1">
                <a:off x="6918960" y="5116830"/>
                <a:ext cx="220182" cy="222270"/>
              </a:xfrm>
              <a:prstGeom prst="straightConnector1">
                <a:avLst/>
              </a:prstGeom>
              <a:noFill/>
              <a:ln w="57150" cap="flat" cmpd="sng" algn="ctr">
                <a:solidFill>
                  <a:sysClr val="windowText" lastClr="000000"/>
                </a:solidFill>
                <a:prstDash val="solid"/>
                <a:miter lim="800000"/>
                <a:tailEnd type="triangle"/>
              </a:ln>
              <a:effectLst/>
            </p:spPr>
          </p:cxnSp>
          <p:sp>
            <p:nvSpPr>
              <p:cNvPr id="107" name="TextBox 106"/>
              <p:cNvSpPr txBox="1"/>
              <p:nvPr/>
            </p:nvSpPr>
            <p:spPr>
              <a:xfrm>
                <a:off x="7073964" y="5372120"/>
                <a:ext cx="21847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p:txBody>
          </p:sp>
          <p:pic>
            <p:nvPicPr>
              <p:cNvPr id="109" name="Picture 10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13823" y="3730946"/>
                <a:ext cx="3489250" cy="3106800"/>
              </a:xfrm>
              <a:prstGeom prst="rect">
                <a:avLst/>
              </a:prstGeom>
            </p:spPr>
          </p:pic>
          <p:cxnSp>
            <p:nvCxnSpPr>
              <p:cNvPr id="111" name="Straight Arrow Connector 110"/>
              <p:cNvCxnSpPr/>
              <p:nvPr/>
            </p:nvCxnSpPr>
            <p:spPr>
              <a:xfrm flipV="1">
                <a:off x="4733122" y="5133975"/>
                <a:ext cx="221783" cy="214238"/>
              </a:xfrm>
              <a:prstGeom prst="straightConnector1">
                <a:avLst/>
              </a:prstGeom>
              <a:noFill/>
              <a:ln w="57150" cap="flat" cmpd="sng" algn="ctr">
                <a:solidFill>
                  <a:sysClr val="windowText" lastClr="000000"/>
                </a:solidFill>
                <a:prstDash val="solid"/>
                <a:miter lim="800000"/>
                <a:tailEnd type="triangle"/>
              </a:ln>
              <a:effectLst/>
            </p:spPr>
          </p:cxnSp>
          <p:sp>
            <p:nvSpPr>
              <p:cNvPr id="112" name="TextBox 111"/>
              <p:cNvSpPr txBox="1"/>
              <p:nvPr/>
            </p:nvSpPr>
            <p:spPr>
              <a:xfrm>
                <a:off x="4599137" y="5372120"/>
                <a:ext cx="21847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p>
            </p:txBody>
          </p:sp>
        </p:grpSp>
        <p:sp>
          <p:nvSpPr>
            <p:cNvPr id="80" name="Rectangle 79"/>
            <p:cNvSpPr/>
            <p:nvPr/>
          </p:nvSpPr>
          <p:spPr>
            <a:xfrm>
              <a:off x="4711979" y="1694671"/>
              <a:ext cx="2467102" cy="3697911"/>
            </a:xfrm>
            <a:prstGeom prst="rect">
              <a:avLst/>
            </a:prstGeom>
            <a:noFill/>
            <a:ln w="12700" cap="flat" cmpd="sng" algn="ctr">
              <a:solidFill>
                <a:srgbClr val="FF0000"/>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1" name="Straight Connector 80"/>
            <p:cNvCxnSpPr/>
            <p:nvPr/>
          </p:nvCxnSpPr>
          <p:spPr>
            <a:xfrm>
              <a:off x="4704761" y="2895550"/>
              <a:ext cx="2447962" cy="0"/>
            </a:xfrm>
            <a:prstGeom prst="line">
              <a:avLst/>
            </a:prstGeom>
            <a:noFill/>
            <a:ln w="12700" cap="flat" cmpd="sng" algn="ctr">
              <a:solidFill>
                <a:srgbClr val="FF0000"/>
              </a:solidFill>
              <a:prstDash val="dashDot"/>
              <a:miter lim="800000"/>
            </a:ln>
            <a:effectLst/>
          </p:spPr>
        </p:cxnSp>
        <p:cxnSp>
          <p:nvCxnSpPr>
            <p:cNvPr id="82" name="Straight Connector 81"/>
            <p:cNvCxnSpPr/>
            <p:nvPr/>
          </p:nvCxnSpPr>
          <p:spPr>
            <a:xfrm>
              <a:off x="4691180" y="4131661"/>
              <a:ext cx="2447962" cy="0"/>
            </a:xfrm>
            <a:prstGeom prst="line">
              <a:avLst/>
            </a:prstGeom>
            <a:noFill/>
            <a:ln w="12700" cap="flat" cmpd="sng" algn="ctr">
              <a:solidFill>
                <a:srgbClr val="FF0000"/>
              </a:solidFill>
              <a:prstDash val="dashDot"/>
              <a:miter lim="800000"/>
            </a:ln>
            <a:effectLst/>
          </p:spPr>
        </p:cxnSp>
        <p:cxnSp>
          <p:nvCxnSpPr>
            <p:cNvPr id="83" name="Straight Connector 82"/>
            <p:cNvCxnSpPr/>
            <p:nvPr/>
          </p:nvCxnSpPr>
          <p:spPr>
            <a:xfrm flipH="1">
              <a:off x="5941679" y="1733656"/>
              <a:ext cx="1495" cy="3626063"/>
            </a:xfrm>
            <a:prstGeom prst="line">
              <a:avLst/>
            </a:prstGeom>
            <a:noFill/>
            <a:ln w="12700" cap="flat" cmpd="sng" algn="ctr">
              <a:solidFill>
                <a:srgbClr val="FF0000"/>
              </a:solidFill>
              <a:prstDash val="dashDot"/>
              <a:miter lim="800000"/>
            </a:ln>
            <a:effectLst/>
          </p:spPr>
        </p:cxnSp>
        <p:sp>
          <p:nvSpPr>
            <p:cNvPr id="84" name="TextBox 83"/>
            <p:cNvSpPr txBox="1"/>
            <p:nvPr/>
          </p:nvSpPr>
          <p:spPr>
            <a:xfrm>
              <a:off x="5393992" y="1650673"/>
              <a:ext cx="37266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S1</a:t>
              </a:r>
            </a:p>
          </p:txBody>
        </p:sp>
        <p:sp>
          <p:nvSpPr>
            <p:cNvPr id="85" name="TextBox 84"/>
            <p:cNvSpPr txBox="1"/>
            <p:nvPr/>
          </p:nvSpPr>
          <p:spPr>
            <a:xfrm>
              <a:off x="7193118" y="2199204"/>
              <a:ext cx="37266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S2</a:t>
              </a:r>
            </a:p>
          </p:txBody>
        </p:sp>
        <p:sp>
          <p:nvSpPr>
            <p:cNvPr id="86" name="TextBox 85"/>
            <p:cNvSpPr txBox="1"/>
            <p:nvPr/>
          </p:nvSpPr>
          <p:spPr>
            <a:xfrm>
              <a:off x="5365384" y="3415551"/>
              <a:ext cx="37266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S3</a:t>
              </a:r>
            </a:p>
          </p:txBody>
        </p:sp>
        <p:sp>
          <p:nvSpPr>
            <p:cNvPr id="87" name="Isosceles Triangle 86"/>
            <p:cNvSpPr/>
            <p:nvPr/>
          </p:nvSpPr>
          <p:spPr>
            <a:xfrm>
              <a:off x="6368142" y="3913615"/>
              <a:ext cx="141717" cy="142946"/>
            </a:xfrm>
            <a:prstGeom prst="triangle">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8" name="Isosceles Triangle 87"/>
            <p:cNvSpPr/>
            <p:nvPr/>
          </p:nvSpPr>
          <p:spPr>
            <a:xfrm>
              <a:off x="5263417" y="3467480"/>
              <a:ext cx="141717" cy="142946"/>
            </a:xfrm>
            <a:prstGeom prst="triangle">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9" name="Isosceles Triangle 88"/>
            <p:cNvSpPr/>
            <p:nvPr/>
          </p:nvSpPr>
          <p:spPr>
            <a:xfrm>
              <a:off x="5300587" y="1720949"/>
              <a:ext cx="141717" cy="142946"/>
            </a:xfrm>
            <a:prstGeom prst="triangle">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0" name="Isosceles Triangle 89"/>
            <p:cNvSpPr/>
            <p:nvPr/>
          </p:nvSpPr>
          <p:spPr>
            <a:xfrm>
              <a:off x="7089084" y="2339644"/>
              <a:ext cx="141717" cy="142946"/>
            </a:xfrm>
            <a:prstGeom prst="triangle">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1" name="TextBox 90"/>
            <p:cNvSpPr txBox="1"/>
            <p:nvPr/>
          </p:nvSpPr>
          <p:spPr>
            <a:xfrm>
              <a:off x="6407224" y="3836127"/>
              <a:ext cx="37266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S4</a:t>
              </a:r>
            </a:p>
          </p:txBody>
        </p:sp>
        <p:sp>
          <p:nvSpPr>
            <p:cNvPr id="92" name="Isosceles Triangle 91"/>
            <p:cNvSpPr/>
            <p:nvPr/>
          </p:nvSpPr>
          <p:spPr>
            <a:xfrm>
              <a:off x="5263393" y="4689487"/>
              <a:ext cx="141717" cy="142946"/>
            </a:xfrm>
            <a:prstGeom prst="triangle">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3" name="TextBox 92"/>
            <p:cNvSpPr txBox="1"/>
            <p:nvPr/>
          </p:nvSpPr>
          <p:spPr>
            <a:xfrm>
              <a:off x="4947346" y="4660160"/>
              <a:ext cx="37266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S5</a:t>
              </a:r>
            </a:p>
          </p:txBody>
        </p:sp>
        <p:sp>
          <p:nvSpPr>
            <p:cNvPr id="94" name="Isosceles Triangle 93"/>
            <p:cNvSpPr/>
            <p:nvPr/>
          </p:nvSpPr>
          <p:spPr>
            <a:xfrm>
              <a:off x="6383734" y="5261713"/>
              <a:ext cx="141717" cy="142946"/>
            </a:xfrm>
            <a:prstGeom prst="triangle">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TextBox 94"/>
            <p:cNvSpPr txBox="1"/>
            <p:nvPr/>
          </p:nvSpPr>
          <p:spPr>
            <a:xfrm>
              <a:off x="6063178" y="5150587"/>
              <a:ext cx="37266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S6</a:t>
              </a:r>
            </a:p>
          </p:txBody>
        </p:sp>
      </p:grpSp>
      <p:sp>
        <p:nvSpPr>
          <p:cNvPr id="151" name="TextBox 150"/>
          <p:cNvSpPr txBox="1"/>
          <p:nvPr/>
        </p:nvSpPr>
        <p:spPr>
          <a:xfrm>
            <a:off x="250648" y="33520"/>
            <a:ext cx="353251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View A</a:t>
            </a:r>
          </a:p>
        </p:txBody>
      </p:sp>
      <p:sp>
        <p:nvSpPr>
          <p:cNvPr id="152" name="TextBox 151"/>
          <p:cNvSpPr txBox="1"/>
          <p:nvPr/>
        </p:nvSpPr>
        <p:spPr>
          <a:xfrm>
            <a:off x="8386513" y="-26658"/>
            <a:ext cx="345092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View B</a:t>
            </a:r>
          </a:p>
        </p:txBody>
      </p:sp>
      <p:sp>
        <p:nvSpPr>
          <p:cNvPr id="154" name="TextBox 153"/>
          <p:cNvSpPr txBox="1"/>
          <p:nvPr/>
        </p:nvSpPr>
        <p:spPr>
          <a:xfrm>
            <a:off x="293472" y="3368828"/>
            <a:ext cx="345338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View D</a:t>
            </a:r>
          </a:p>
        </p:txBody>
      </p:sp>
      <p:sp>
        <p:nvSpPr>
          <p:cNvPr id="155" name="TextBox 154"/>
          <p:cNvSpPr txBox="1"/>
          <p:nvPr/>
        </p:nvSpPr>
        <p:spPr>
          <a:xfrm>
            <a:off x="8386514" y="3368828"/>
            <a:ext cx="3442320" cy="307777"/>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View C</a:t>
            </a:r>
          </a:p>
        </p:txBody>
      </p:sp>
      <p:sp>
        <p:nvSpPr>
          <p:cNvPr id="156" name="TextBox 155"/>
          <p:cNvSpPr txBox="1"/>
          <p:nvPr/>
        </p:nvSpPr>
        <p:spPr>
          <a:xfrm rot="16200000">
            <a:off x="2158446" y="3153177"/>
            <a:ext cx="353251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West Facing Wall</a:t>
            </a:r>
          </a:p>
        </p:txBody>
      </p:sp>
      <p:sp>
        <p:nvSpPr>
          <p:cNvPr id="157" name="TextBox 156"/>
          <p:cNvSpPr txBox="1"/>
          <p:nvPr/>
        </p:nvSpPr>
        <p:spPr>
          <a:xfrm rot="5400000">
            <a:off x="6403829" y="3052686"/>
            <a:ext cx="353251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East Facing Wall</a:t>
            </a:r>
          </a:p>
        </p:txBody>
      </p:sp>
      <p:sp>
        <p:nvSpPr>
          <p:cNvPr id="158" name="TextBox 157"/>
          <p:cNvSpPr txBox="1"/>
          <p:nvPr/>
        </p:nvSpPr>
        <p:spPr>
          <a:xfrm>
            <a:off x="4246807" y="465963"/>
            <a:ext cx="353251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North Facing Wall</a:t>
            </a:r>
          </a:p>
        </p:txBody>
      </p:sp>
      <p:sp>
        <p:nvSpPr>
          <p:cNvPr id="159" name="TextBox 158"/>
          <p:cNvSpPr txBox="1"/>
          <p:nvPr/>
        </p:nvSpPr>
        <p:spPr>
          <a:xfrm>
            <a:off x="4311262" y="6105392"/>
            <a:ext cx="353251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South Facing Wall</a:t>
            </a:r>
          </a:p>
        </p:txBody>
      </p:sp>
    </p:spTree>
    <p:extLst>
      <p:ext uri="{BB962C8B-B14F-4D97-AF65-F5344CB8AC3E}">
        <p14:creationId xmlns:p14="http://schemas.microsoft.com/office/powerpoint/2010/main" val="1020590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6880" y="0"/>
            <a:ext cx="12160006" cy="6480000"/>
            <a:chOff x="-6880" y="0"/>
            <a:chExt cx="12160006" cy="6480000"/>
          </a:xfrm>
        </p:grpSpPr>
        <p:grpSp>
          <p:nvGrpSpPr>
            <p:cNvPr id="20" name="Group 19"/>
            <p:cNvGrpSpPr/>
            <p:nvPr/>
          </p:nvGrpSpPr>
          <p:grpSpPr>
            <a:xfrm>
              <a:off x="-6880" y="0"/>
              <a:ext cx="4000338" cy="6480000"/>
              <a:chOff x="-6880" y="0"/>
              <a:chExt cx="4000338" cy="648000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 y="0"/>
                <a:ext cx="3918139" cy="32400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0" y="3240000"/>
                <a:ext cx="4000338" cy="3240000"/>
              </a:xfrm>
              <a:prstGeom prst="rect">
                <a:avLst/>
              </a:prstGeom>
            </p:spPr>
          </p:pic>
        </p:gr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458" y="0"/>
              <a:ext cx="4089387" cy="324000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2640" y="0"/>
              <a:ext cx="4130486" cy="324000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3458" y="3240000"/>
              <a:ext cx="4089387" cy="3240000"/>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2640" y="3240000"/>
              <a:ext cx="4130486" cy="3240000"/>
            </a:xfrm>
            <a:prstGeom prst="rect">
              <a:avLst/>
            </a:prstGeom>
          </p:spPr>
        </p:pic>
      </p:grpSp>
    </p:spTree>
    <p:extLst>
      <p:ext uri="{BB962C8B-B14F-4D97-AF65-F5344CB8AC3E}">
        <p14:creationId xmlns:p14="http://schemas.microsoft.com/office/powerpoint/2010/main" val="2863430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3" name="Group 32"/>
          <p:cNvGrpSpPr/>
          <p:nvPr/>
        </p:nvGrpSpPr>
        <p:grpSpPr>
          <a:xfrm>
            <a:off x="0" y="0"/>
            <a:ext cx="12220211" cy="6480000"/>
            <a:chOff x="0" y="0"/>
            <a:chExt cx="12220211" cy="6480000"/>
          </a:xfrm>
        </p:grpSpPr>
        <p:grpSp>
          <p:nvGrpSpPr>
            <p:cNvPr id="27" name="Group 26"/>
            <p:cNvGrpSpPr/>
            <p:nvPr/>
          </p:nvGrpSpPr>
          <p:grpSpPr>
            <a:xfrm>
              <a:off x="0" y="0"/>
              <a:ext cx="4000338" cy="6480000"/>
              <a:chOff x="0" y="0"/>
              <a:chExt cx="4000338" cy="6480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00338" cy="324000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40000"/>
                <a:ext cx="4000338" cy="3240000"/>
              </a:xfrm>
              <a:prstGeom prst="rect">
                <a:avLst/>
              </a:prstGeom>
            </p:spPr>
          </p:pic>
        </p:gr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338" y="0"/>
              <a:ext cx="4089387" cy="3240000"/>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725" y="0"/>
              <a:ext cx="4130486" cy="3240000"/>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0338" y="3240000"/>
              <a:ext cx="4089387" cy="3240000"/>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9725" y="3240000"/>
              <a:ext cx="4130486" cy="3240000"/>
            </a:xfrm>
            <a:prstGeom prst="rect">
              <a:avLst/>
            </a:prstGeom>
          </p:spPr>
        </p:pic>
      </p:grpSp>
    </p:spTree>
    <p:extLst>
      <p:ext uri="{BB962C8B-B14F-4D97-AF65-F5344CB8AC3E}">
        <p14:creationId xmlns:p14="http://schemas.microsoft.com/office/powerpoint/2010/main" val="2158864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TAB_col_white_background.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300" y="140562"/>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p:cNvGrpSpPr/>
          <p:nvPr/>
        </p:nvGrpSpPr>
        <p:grpSpPr>
          <a:xfrm>
            <a:off x="0" y="140562"/>
            <a:ext cx="12216361" cy="6480000"/>
            <a:chOff x="0" y="140562"/>
            <a:chExt cx="12216361" cy="6480000"/>
          </a:xfrm>
        </p:grpSpPr>
        <p:grpSp>
          <p:nvGrpSpPr>
            <p:cNvPr id="26" name="Group 25"/>
            <p:cNvGrpSpPr/>
            <p:nvPr/>
          </p:nvGrpSpPr>
          <p:grpSpPr>
            <a:xfrm>
              <a:off x="0" y="140562"/>
              <a:ext cx="4000338" cy="6480000"/>
              <a:chOff x="0" y="140562"/>
              <a:chExt cx="4000338" cy="648000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0562"/>
                <a:ext cx="4000338" cy="324000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80562"/>
                <a:ext cx="4000338" cy="3240000"/>
              </a:xfrm>
              <a:prstGeom prst="rect">
                <a:avLst/>
              </a:prstGeom>
            </p:spPr>
          </p:pic>
        </p:gr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6488" y="140562"/>
              <a:ext cx="4089387" cy="3240000"/>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5875" y="140562"/>
              <a:ext cx="4130486" cy="3240000"/>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6487" y="3380562"/>
              <a:ext cx="4089387" cy="3240000"/>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85875" y="3380562"/>
              <a:ext cx="4130486" cy="3240000"/>
            </a:xfrm>
            <a:prstGeom prst="rect">
              <a:avLst/>
            </a:prstGeom>
          </p:spPr>
        </p:pic>
      </p:grpSp>
    </p:spTree>
    <p:extLst>
      <p:ext uri="{BB962C8B-B14F-4D97-AF65-F5344CB8AC3E}">
        <p14:creationId xmlns:p14="http://schemas.microsoft.com/office/powerpoint/2010/main" val="2479128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348300" y="1617429"/>
            <a:ext cx="11322672" cy="3600000"/>
            <a:chOff x="335139" y="1378278"/>
            <a:chExt cx="11322672" cy="3600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959" y="1378278"/>
              <a:ext cx="6877852" cy="360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139" y="1378278"/>
              <a:ext cx="4444820" cy="3600000"/>
            </a:xfrm>
            <a:prstGeom prst="rect">
              <a:avLst/>
            </a:prstGeom>
          </p:spPr>
        </p:pic>
      </p:grpSp>
      <p:graphicFrame>
        <p:nvGraphicFramePr>
          <p:cNvPr id="9" name="Table 8"/>
          <p:cNvGraphicFramePr>
            <a:graphicFrameLocks noGrp="1"/>
          </p:cNvGraphicFramePr>
          <p:nvPr>
            <p:extLst>
              <p:ext uri="{D42A27DB-BD31-4B8C-83A1-F6EECF244321}">
                <p14:modId xmlns:p14="http://schemas.microsoft.com/office/powerpoint/2010/main" val="4154418306"/>
              </p:ext>
            </p:extLst>
          </p:nvPr>
        </p:nvGraphicFramePr>
        <p:xfrm>
          <a:off x="3070417" y="5460986"/>
          <a:ext cx="3816350" cy="1308801"/>
        </p:xfrm>
        <a:graphic>
          <a:graphicData uri="http://schemas.openxmlformats.org/drawingml/2006/table">
            <a:tbl>
              <a:tblPr firstRow="1" firstCol="1" bandRow="1"/>
              <a:tblGrid>
                <a:gridCol w="1908175">
                  <a:extLst>
                    <a:ext uri="{9D8B030D-6E8A-4147-A177-3AD203B41FA5}">
                      <a16:colId xmlns:a16="http://schemas.microsoft.com/office/drawing/2014/main" val="1025018247"/>
                    </a:ext>
                  </a:extLst>
                </a:gridCol>
                <a:gridCol w="1908175">
                  <a:extLst>
                    <a:ext uri="{9D8B030D-6E8A-4147-A177-3AD203B41FA5}">
                      <a16:colId xmlns:a16="http://schemas.microsoft.com/office/drawing/2014/main" val="3595815074"/>
                    </a:ext>
                  </a:extLst>
                </a:gridCol>
              </a:tblGrid>
              <a:tr h="0">
                <a:tc>
                  <a:txBody>
                    <a:bodyPr/>
                    <a:lstStyle/>
                    <a:p>
                      <a:pPr algn="ctr">
                        <a:lnSpc>
                          <a:spcPct val="107000"/>
                        </a:lnSpc>
                        <a:spcAft>
                          <a:spcPts val="0"/>
                        </a:spcAft>
                      </a:pPr>
                      <a:r>
                        <a:rPr lang="en-GB"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Occupancy</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Time of Day</a:t>
                      </a:r>
                      <a:endPar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77823"/>
                  </a:ext>
                </a:extLst>
              </a:tr>
              <a:tr h="0">
                <a:tc>
                  <a:txBody>
                    <a:bodyPr/>
                    <a:lstStyle/>
                    <a:p>
                      <a:pPr algn="ct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Minimum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11:45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00974"/>
                  </a:ext>
                </a:extLst>
              </a:tr>
              <a:tr h="0">
                <a:tc>
                  <a:txBody>
                    <a:bodyPr/>
                    <a:lstStyle/>
                    <a:p>
                      <a:pPr algn="ct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182989"/>
                  </a:ext>
                </a:extLst>
              </a:tr>
              <a:tr h="0">
                <a:tc>
                  <a:txBody>
                    <a:bodyPr/>
                    <a:lstStyle/>
                    <a:p>
                      <a:pPr algn="ct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12:39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7073871"/>
                  </a:ext>
                </a:extLst>
              </a:tr>
              <a:tr h="0">
                <a:tc>
                  <a:txBody>
                    <a:bodyPr/>
                    <a:lstStyle/>
                    <a:p>
                      <a:pPr algn="ctr">
                        <a:lnSpc>
                          <a:spcPct val="107000"/>
                        </a:lnSpc>
                        <a:spcAft>
                          <a:spcPts val="0"/>
                        </a:spcAft>
                      </a:pPr>
                      <a:r>
                        <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616489"/>
                  </a:ext>
                </a:extLst>
              </a:tr>
              <a:tr h="0">
                <a:tc>
                  <a:txBody>
                    <a:bodyPr/>
                    <a:lstStyle/>
                    <a:p>
                      <a:pPr algn="ctr">
                        <a:lnSpc>
                          <a:spcPct val="107000"/>
                        </a:lnSpc>
                        <a:spcAft>
                          <a:spcPts val="0"/>
                        </a:spcAft>
                      </a:pPr>
                      <a:r>
                        <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Maximum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0175126"/>
                  </a:ext>
                </a:extLst>
              </a:tr>
            </a:tbl>
          </a:graphicData>
        </a:graphic>
      </p:graphicFrame>
      <p:sp>
        <p:nvSpPr>
          <p:cNvPr id="10" name="TextBox 9"/>
          <p:cNvSpPr txBox="1"/>
          <p:nvPr/>
        </p:nvSpPr>
        <p:spPr>
          <a:xfrm>
            <a:off x="4881758" y="140562"/>
            <a:ext cx="3310520"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Validation Cases</a:t>
            </a:r>
          </a:p>
        </p:txBody>
      </p:sp>
      <p:pic>
        <p:nvPicPr>
          <p:cNvPr id="2" name="Picture 2" descr="TAB_col_white_background.eps">
            <a:extLst>
              <a:ext uri="{FF2B5EF4-FFF2-40B4-BE49-F238E27FC236}">
                <a16:creationId xmlns:a16="http://schemas.microsoft.com/office/drawing/2014/main" id="{02D5D1BC-4E32-659F-5478-B76F60BC19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787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p:cNvGrpSpPr/>
          <p:nvPr/>
        </p:nvGrpSpPr>
        <p:grpSpPr>
          <a:xfrm>
            <a:off x="177282" y="1941152"/>
            <a:ext cx="11945912" cy="4320000"/>
            <a:chOff x="0" y="1073405"/>
            <a:chExt cx="11945912" cy="432000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167" r="34697"/>
            <a:stretch/>
          </p:blipFill>
          <p:spPr>
            <a:xfrm>
              <a:off x="7175241" y="1073405"/>
              <a:ext cx="4770671" cy="4320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621" t="31694" r="19773" b="9140"/>
            <a:stretch/>
          </p:blipFill>
          <p:spPr>
            <a:xfrm>
              <a:off x="0" y="1720835"/>
              <a:ext cx="7101840" cy="3025140"/>
            </a:xfrm>
            <a:prstGeom prst="rect">
              <a:avLst/>
            </a:prstGeom>
          </p:spPr>
        </p:pic>
        <p:cxnSp>
          <p:nvCxnSpPr>
            <p:cNvPr id="6" name="Straight Arrow Connector 5"/>
            <p:cNvCxnSpPr/>
            <p:nvPr/>
          </p:nvCxnSpPr>
          <p:spPr>
            <a:xfrm flipV="1">
              <a:off x="7539135" y="2696547"/>
              <a:ext cx="419877" cy="9331"/>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grpSp>
      <p:sp>
        <p:nvSpPr>
          <p:cNvPr id="9" name="TextBox 8"/>
          <p:cNvSpPr txBox="1"/>
          <p:nvPr/>
        </p:nvSpPr>
        <p:spPr>
          <a:xfrm>
            <a:off x="4312816" y="904662"/>
            <a:ext cx="3403601"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Peak Occupancy @ 13:20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32 occupants</a:t>
            </a:r>
          </a:p>
        </p:txBody>
      </p:sp>
      <p:pic>
        <p:nvPicPr>
          <p:cNvPr id="3" name="Picture 2" descr="TAB_col_white_background.eps">
            <a:extLst>
              <a:ext uri="{FF2B5EF4-FFF2-40B4-BE49-F238E27FC236}">
                <a16:creationId xmlns:a16="http://schemas.microsoft.com/office/drawing/2014/main" id="{361B7C3C-50EB-707E-3B23-C8B7B01EE2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303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5759C4-21BA-4095-A02D-54189DC72B19}"/>
              </a:ext>
            </a:extLst>
          </p:cNvPr>
          <p:cNvPicPr>
            <a:picLocks noChangeAspect="1"/>
          </p:cNvPicPr>
          <p:nvPr/>
        </p:nvPicPr>
        <p:blipFill rotWithShape="1">
          <a:blip r:embed="rId3"/>
          <a:srcRect t="12411" b="61950"/>
          <a:stretch/>
        </p:blipFill>
        <p:spPr>
          <a:xfrm>
            <a:off x="1053659" y="1762957"/>
            <a:ext cx="10857687" cy="1480977"/>
          </a:xfrm>
          <a:prstGeom prst="rect">
            <a:avLst/>
          </a:prstGeom>
        </p:spPr>
      </p:pic>
      <p:sp>
        <p:nvSpPr>
          <p:cNvPr id="2" name="Rectangle 1">
            <a:extLst>
              <a:ext uri="{FF2B5EF4-FFF2-40B4-BE49-F238E27FC236}">
                <a16:creationId xmlns:a16="http://schemas.microsoft.com/office/drawing/2014/main" id="{7869C959-3C4D-34EB-728D-773C1BAB06BC}"/>
              </a:ext>
            </a:extLst>
          </p:cNvPr>
          <p:cNvSpPr/>
          <p:nvPr/>
        </p:nvSpPr>
        <p:spPr>
          <a:xfrm>
            <a:off x="1199179" y="1341798"/>
            <a:ext cx="10566382"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www.HeliRidgeGraft.com                          www.theCASP.com                             www.Nano-Syn.tech</a:t>
            </a:r>
          </a:p>
        </p:txBody>
      </p:sp>
      <p:sp>
        <p:nvSpPr>
          <p:cNvPr id="5" name="Rectangle 4">
            <a:extLst>
              <a:ext uri="{FF2B5EF4-FFF2-40B4-BE49-F238E27FC236}">
                <a16:creationId xmlns:a16="http://schemas.microsoft.com/office/drawing/2014/main" id="{8267C44A-1411-227B-A0B4-32EFAD7F26B1}"/>
              </a:ext>
            </a:extLst>
          </p:cNvPr>
          <p:cNvSpPr/>
          <p:nvPr/>
        </p:nvSpPr>
        <p:spPr>
          <a:xfrm>
            <a:off x="1199179" y="3243934"/>
            <a:ext cx="3233831" cy="36933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0C07F8C-477B-503A-6E6D-D07AC4A2BF5F}"/>
              </a:ext>
            </a:extLst>
          </p:cNvPr>
          <p:cNvSpPr txBox="1">
            <a:spLocks/>
          </p:cNvSpPr>
          <p:nvPr/>
        </p:nvSpPr>
        <p:spPr>
          <a:xfrm>
            <a:off x="1870331" y="-228146"/>
            <a:ext cx="10321669" cy="1159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b="1" dirty="0">
                <a:solidFill>
                  <a:sysClr val="windowText" lastClr="000000"/>
                </a:solidFill>
                <a:latin typeface="Arial" panose="020B0604020202020204" pitchFamily="34" charset="0"/>
                <a:cs typeface="Arial" panose="020B0604020202020204" pitchFamily="34" charset="0"/>
              </a:rPr>
              <a:t>ManchesterCFD Team’s Commercial Activities</a:t>
            </a:r>
            <a:endPar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7" name="Picture 2" descr="Reducing heat loss with Thermocill - Energy Saving Trust">
            <a:extLst>
              <a:ext uri="{FF2B5EF4-FFF2-40B4-BE49-F238E27FC236}">
                <a16:creationId xmlns:a16="http://schemas.microsoft.com/office/drawing/2014/main" id="{833CF5E0-AB2D-B77C-1CDA-572ABE296E2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3532" y="4033738"/>
            <a:ext cx="3536197" cy="773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FD22F1C-96C1-125F-4AEC-5AB0E1F7484E}"/>
              </a:ext>
            </a:extLst>
          </p:cNvPr>
          <p:cNvPicPr>
            <a:picLocks noChangeAspect="1"/>
          </p:cNvPicPr>
          <p:nvPr/>
        </p:nvPicPr>
        <p:blipFill rotWithShape="1">
          <a:blip r:embed="rId3"/>
          <a:srcRect l="12720" t="50388" r="8459" b="1447"/>
          <a:stretch/>
        </p:blipFill>
        <p:spPr>
          <a:xfrm>
            <a:off x="4189266" y="4033738"/>
            <a:ext cx="7623920" cy="2478504"/>
          </a:xfrm>
          <a:prstGeom prst="rect">
            <a:avLst/>
          </a:prstGeom>
        </p:spPr>
      </p:pic>
      <p:sp>
        <p:nvSpPr>
          <p:cNvPr id="9" name="Rectangle 8">
            <a:extLst>
              <a:ext uri="{FF2B5EF4-FFF2-40B4-BE49-F238E27FC236}">
                <a16:creationId xmlns:a16="http://schemas.microsoft.com/office/drawing/2014/main" id="{604A254F-CD36-320A-F721-6EF3CAE357DB}"/>
              </a:ext>
            </a:extLst>
          </p:cNvPr>
          <p:cNvSpPr/>
          <p:nvPr/>
        </p:nvSpPr>
        <p:spPr>
          <a:xfrm>
            <a:off x="5965985" y="3633628"/>
            <a:ext cx="3844739" cy="36933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www.AffordableHealthTech.com</a:t>
            </a:r>
          </a:p>
        </p:txBody>
      </p:sp>
      <p:sp>
        <p:nvSpPr>
          <p:cNvPr id="10" name="Rectangle 9">
            <a:extLst>
              <a:ext uri="{FF2B5EF4-FFF2-40B4-BE49-F238E27FC236}">
                <a16:creationId xmlns:a16="http://schemas.microsoft.com/office/drawing/2014/main" id="{68DEB752-9D78-CCBD-C445-C66188663F22}"/>
              </a:ext>
            </a:extLst>
          </p:cNvPr>
          <p:cNvSpPr/>
          <p:nvPr/>
        </p:nvSpPr>
        <p:spPr>
          <a:xfrm>
            <a:off x="686422" y="3601112"/>
            <a:ext cx="2367817" cy="36933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www.Thermocill.com</a:t>
            </a:r>
          </a:p>
        </p:txBody>
      </p:sp>
      <p:sp>
        <p:nvSpPr>
          <p:cNvPr id="3" name="Rectangle 2">
            <a:extLst>
              <a:ext uri="{FF2B5EF4-FFF2-40B4-BE49-F238E27FC236}">
                <a16:creationId xmlns:a16="http://schemas.microsoft.com/office/drawing/2014/main" id="{1CA52807-DD95-0D1C-124D-14B591FF0BA5}"/>
              </a:ext>
            </a:extLst>
          </p:cNvPr>
          <p:cNvSpPr/>
          <p:nvPr/>
        </p:nvSpPr>
        <p:spPr>
          <a:xfrm>
            <a:off x="686422" y="5395895"/>
            <a:ext cx="2685428" cy="36933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www.VerXisWind.com</a:t>
            </a:r>
          </a:p>
        </p:txBody>
      </p:sp>
      <p:pic>
        <p:nvPicPr>
          <p:cNvPr id="1026" name="Picture 2">
            <a:extLst>
              <a:ext uri="{FF2B5EF4-FFF2-40B4-BE49-F238E27FC236}">
                <a16:creationId xmlns:a16="http://schemas.microsoft.com/office/drawing/2014/main" id="{006ADAE7-9E0B-675A-9C5C-B0346AC7F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578" y="5825013"/>
            <a:ext cx="3433504" cy="56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113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2362464383"/>
              </p:ext>
            </p:extLst>
          </p:nvPr>
        </p:nvGraphicFramePr>
        <p:xfrm>
          <a:off x="649723" y="5271562"/>
          <a:ext cx="10907490" cy="664655"/>
        </p:xfrm>
        <a:graphic>
          <a:graphicData uri="http://schemas.openxmlformats.org/drawingml/2006/table">
            <a:tbl>
              <a:tblPr firstRow="1" firstCol="1" bandRow="1"/>
              <a:tblGrid>
                <a:gridCol w="1183576">
                  <a:extLst>
                    <a:ext uri="{9D8B030D-6E8A-4147-A177-3AD203B41FA5}">
                      <a16:colId xmlns:a16="http://schemas.microsoft.com/office/drawing/2014/main" val="3894074667"/>
                    </a:ext>
                  </a:extLst>
                </a:gridCol>
                <a:gridCol w="1238430">
                  <a:extLst>
                    <a:ext uri="{9D8B030D-6E8A-4147-A177-3AD203B41FA5}">
                      <a16:colId xmlns:a16="http://schemas.microsoft.com/office/drawing/2014/main" val="1993920179"/>
                    </a:ext>
                  </a:extLst>
                </a:gridCol>
                <a:gridCol w="1212212">
                  <a:extLst>
                    <a:ext uri="{9D8B030D-6E8A-4147-A177-3AD203B41FA5}">
                      <a16:colId xmlns:a16="http://schemas.microsoft.com/office/drawing/2014/main" val="3940524246"/>
                    </a:ext>
                  </a:extLst>
                </a:gridCol>
                <a:gridCol w="1212212">
                  <a:extLst>
                    <a:ext uri="{9D8B030D-6E8A-4147-A177-3AD203B41FA5}">
                      <a16:colId xmlns:a16="http://schemas.microsoft.com/office/drawing/2014/main" val="2078101898"/>
                    </a:ext>
                  </a:extLst>
                </a:gridCol>
                <a:gridCol w="1212212">
                  <a:extLst>
                    <a:ext uri="{9D8B030D-6E8A-4147-A177-3AD203B41FA5}">
                      <a16:colId xmlns:a16="http://schemas.microsoft.com/office/drawing/2014/main" val="316316799"/>
                    </a:ext>
                  </a:extLst>
                </a:gridCol>
                <a:gridCol w="1212212">
                  <a:extLst>
                    <a:ext uri="{9D8B030D-6E8A-4147-A177-3AD203B41FA5}">
                      <a16:colId xmlns:a16="http://schemas.microsoft.com/office/drawing/2014/main" val="2464934749"/>
                    </a:ext>
                  </a:extLst>
                </a:gridCol>
                <a:gridCol w="936984">
                  <a:extLst>
                    <a:ext uri="{9D8B030D-6E8A-4147-A177-3AD203B41FA5}">
                      <a16:colId xmlns:a16="http://schemas.microsoft.com/office/drawing/2014/main" val="54800260"/>
                    </a:ext>
                  </a:extLst>
                </a:gridCol>
                <a:gridCol w="1355075">
                  <a:extLst>
                    <a:ext uri="{9D8B030D-6E8A-4147-A177-3AD203B41FA5}">
                      <a16:colId xmlns:a16="http://schemas.microsoft.com/office/drawing/2014/main" val="395554796"/>
                    </a:ext>
                  </a:extLst>
                </a:gridCol>
                <a:gridCol w="1344577">
                  <a:extLst>
                    <a:ext uri="{9D8B030D-6E8A-4147-A177-3AD203B41FA5}">
                      <a16:colId xmlns:a16="http://schemas.microsoft.com/office/drawing/2014/main" val="3284701460"/>
                    </a:ext>
                  </a:extLst>
                </a:gridCol>
              </a:tblGrid>
              <a:tr h="153768">
                <a:tc>
                  <a:txBody>
                    <a:bodyPr/>
                    <a:lstStyle/>
                    <a:p>
                      <a:pPr>
                        <a:lnSpc>
                          <a:spcPct val="107000"/>
                        </a:lnSpc>
                        <a:spcAft>
                          <a:spcPts val="0"/>
                        </a:spcAft>
                      </a:pP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en-GB"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E1</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E2</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E3</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E4</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Intake 1</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Intake 2</a:t>
                      </a:r>
                      <a:endPar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Internal Door 1</a:t>
                      </a:r>
                      <a:endPar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Internal Door 2</a:t>
                      </a:r>
                      <a:endPar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40841"/>
                  </a:ext>
                </a:extLst>
              </a:tr>
              <a:tr h="314653">
                <a:tc>
                  <a:txBody>
                    <a:bodyPr/>
                    <a:lstStyle/>
                    <a:p>
                      <a:pPr>
                        <a:lnSpc>
                          <a:spcPct val="107000"/>
                        </a:lnSpc>
                        <a:spcAft>
                          <a:spcPts val="0"/>
                        </a:spcAft>
                      </a:pPr>
                      <a:r>
                        <a:rPr lang="en-GB"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Ventilation Rate (kg/s)</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0.1031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-0.1174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-0.1065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-0.0176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-0.0469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1608669"/>
                  </a:ext>
                </a:extLst>
              </a:tr>
            </a:tbl>
          </a:graphicData>
        </a:graphic>
      </p:graphicFrame>
      <p:grpSp>
        <p:nvGrpSpPr>
          <p:cNvPr id="9" name="Group 8"/>
          <p:cNvGrpSpPr/>
          <p:nvPr/>
        </p:nvGrpSpPr>
        <p:grpSpPr>
          <a:xfrm>
            <a:off x="348300" y="1441662"/>
            <a:ext cx="5755168" cy="3240000"/>
            <a:chOff x="348300" y="1441662"/>
            <a:chExt cx="5755168" cy="3240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00" y="1441662"/>
              <a:ext cx="5755168" cy="3240000"/>
            </a:xfrm>
            <a:prstGeom prst="rect">
              <a:avLst/>
            </a:prstGeom>
          </p:spPr>
        </p:pic>
        <p:cxnSp>
          <p:nvCxnSpPr>
            <p:cNvPr id="10" name="Straight Connector 9"/>
            <p:cNvCxnSpPr/>
            <p:nvPr/>
          </p:nvCxnSpPr>
          <p:spPr>
            <a:xfrm>
              <a:off x="2814320" y="1615440"/>
              <a:ext cx="1620" cy="2575306"/>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17" name="Group 16"/>
          <p:cNvGrpSpPr/>
          <p:nvPr/>
        </p:nvGrpSpPr>
        <p:grpSpPr>
          <a:xfrm>
            <a:off x="6368239" y="1118017"/>
            <a:ext cx="5483961" cy="3570152"/>
            <a:chOff x="6321941" y="1111510"/>
            <a:chExt cx="5483961" cy="3570152"/>
          </a:xfrm>
        </p:grpSpPr>
        <p:grpSp>
          <p:nvGrpSpPr>
            <p:cNvPr id="15" name="Group 14"/>
            <p:cNvGrpSpPr/>
            <p:nvPr/>
          </p:nvGrpSpPr>
          <p:grpSpPr>
            <a:xfrm>
              <a:off x="6321941" y="1111510"/>
              <a:ext cx="5483961" cy="3570152"/>
              <a:chOff x="6321941" y="1111510"/>
              <a:chExt cx="5483961" cy="3570152"/>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37032"/>
              <a:stretch/>
            </p:blipFill>
            <p:spPr>
              <a:xfrm>
                <a:off x="6321941" y="1441662"/>
                <a:ext cx="4335932" cy="324000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63396" b="79620"/>
              <a:stretch/>
            </p:blipFill>
            <p:spPr>
              <a:xfrm>
                <a:off x="9285401" y="1111510"/>
                <a:ext cx="2520501" cy="660304"/>
              </a:xfrm>
              <a:prstGeom prst="rect">
                <a:avLst/>
              </a:prstGeom>
            </p:spPr>
          </p:pic>
        </p:grpSp>
        <p:cxnSp>
          <p:nvCxnSpPr>
            <p:cNvPr id="16" name="Straight Connector 15"/>
            <p:cNvCxnSpPr/>
            <p:nvPr/>
          </p:nvCxnSpPr>
          <p:spPr>
            <a:xfrm>
              <a:off x="8745351" y="1615440"/>
              <a:ext cx="1620" cy="2575306"/>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sp>
        <p:nvSpPr>
          <p:cNvPr id="18" name="TextBox 17"/>
          <p:cNvSpPr txBox="1"/>
          <p:nvPr/>
        </p:nvSpPr>
        <p:spPr>
          <a:xfrm>
            <a:off x="4273421" y="140562"/>
            <a:ext cx="4702628"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Validation Boundary Conditions</a:t>
            </a:r>
          </a:p>
        </p:txBody>
      </p:sp>
      <p:sp>
        <p:nvSpPr>
          <p:cNvPr id="19" name="TextBox 18"/>
          <p:cNvSpPr txBox="1"/>
          <p:nvPr/>
        </p:nvSpPr>
        <p:spPr>
          <a:xfrm>
            <a:off x="4254760" y="215207"/>
            <a:ext cx="4702628"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Validation Boundary Conditions</a:t>
            </a:r>
          </a:p>
        </p:txBody>
      </p:sp>
      <p:pic>
        <p:nvPicPr>
          <p:cNvPr id="3" name="Picture 2" descr="TAB_col_white_background.eps">
            <a:extLst>
              <a:ext uri="{FF2B5EF4-FFF2-40B4-BE49-F238E27FC236}">
                <a16:creationId xmlns:a16="http://schemas.microsoft.com/office/drawing/2014/main" id="{D2E66C5F-9D71-E1E0-78F2-40C2D26BBA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665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TAB_col_white_background.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300" y="140562"/>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0" y="140562"/>
            <a:ext cx="12192000" cy="6480000"/>
            <a:chOff x="0" y="140562"/>
            <a:chExt cx="12720252" cy="648000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0562"/>
              <a:ext cx="4240084" cy="3240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084" y="140562"/>
              <a:ext cx="4240084" cy="3240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0168" y="140562"/>
              <a:ext cx="4240084" cy="3240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380562"/>
              <a:ext cx="4240084" cy="3240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0084" y="3380562"/>
              <a:ext cx="4240084" cy="324000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0168" y="3380562"/>
              <a:ext cx="4240084" cy="3240000"/>
            </a:xfrm>
            <a:prstGeom prst="rect">
              <a:avLst/>
            </a:prstGeom>
          </p:spPr>
        </p:pic>
      </p:grpSp>
    </p:spTree>
    <p:extLst>
      <p:ext uri="{BB962C8B-B14F-4D97-AF65-F5344CB8AC3E}">
        <p14:creationId xmlns:p14="http://schemas.microsoft.com/office/powerpoint/2010/main" val="81422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TAB_col_white_background.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300" y="140562"/>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0" y="140562"/>
            <a:ext cx="12192000" cy="6480000"/>
            <a:chOff x="102548" y="140562"/>
            <a:chExt cx="12931350" cy="648000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49" y="140562"/>
              <a:ext cx="4281183" cy="3240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632" y="140562"/>
              <a:ext cx="4281183" cy="32400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2715" y="140562"/>
              <a:ext cx="4281183" cy="32400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48" y="3380562"/>
              <a:ext cx="4281183" cy="32400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7631" y="3380562"/>
              <a:ext cx="4281183" cy="3240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2715" y="3380562"/>
              <a:ext cx="4281183" cy="3240000"/>
            </a:xfrm>
            <a:prstGeom prst="rect">
              <a:avLst/>
            </a:prstGeom>
          </p:spPr>
        </p:pic>
      </p:grpSp>
    </p:spTree>
    <p:extLst>
      <p:ext uri="{BB962C8B-B14F-4D97-AF65-F5344CB8AC3E}">
        <p14:creationId xmlns:p14="http://schemas.microsoft.com/office/powerpoint/2010/main" val="2120628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BDC9E5-8E29-AD61-EFF7-6A4D6FD69C9F}"/>
              </a:ext>
            </a:extLst>
          </p:cNvPr>
          <p:cNvSpPr txBox="1"/>
          <p:nvPr/>
        </p:nvSpPr>
        <p:spPr>
          <a:xfrm>
            <a:off x="2504230" y="2367171"/>
            <a:ext cx="7373074" cy="1754326"/>
          </a:xfrm>
          <a:prstGeom prst="rect">
            <a:avLst/>
          </a:prstGeom>
          <a:noFill/>
        </p:spPr>
        <p:txBody>
          <a:bodyPr wrap="square" rtlCol="0">
            <a:spAutoFit/>
          </a:bodyPr>
          <a:lstStyle/>
          <a:p>
            <a:pPr algn="ctr"/>
            <a:r>
              <a:rPr lang="en-US" sz="5400" dirty="0">
                <a:latin typeface="Arial" panose="020B0604020202020204" pitchFamily="34" charset="0"/>
                <a:cs typeface="Arial" panose="020B0604020202020204" pitchFamily="34" charset="0"/>
              </a:rPr>
              <a:t>Infection Risk Assessment</a:t>
            </a:r>
          </a:p>
        </p:txBody>
      </p:sp>
    </p:spTree>
    <p:extLst>
      <p:ext uri="{BB962C8B-B14F-4D97-AF65-F5344CB8AC3E}">
        <p14:creationId xmlns:p14="http://schemas.microsoft.com/office/powerpoint/2010/main" val="361821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359317" y="799684"/>
            <a:ext cx="11632206" cy="2441694"/>
          </a:xfrm>
          <a:prstGeom prst="rect">
            <a:avLst/>
          </a:prstGeom>
          <a:solidFill>
            <a:schemeClr val="tx1"/>
          </a:solidFill>
        </p:spPr>
        <p:txBody>
          <a:bodyPr wrap="square" rtlCol="0">
            <a:spAutoFit/>
          </a:bodyPr>
          <a:lstStyle/>
          <a:p>
            <a:pPr marL="285750" lvl="0" indent="-285750" defTabSz="457200">
              <a:spcAft>
                <a:spcPts val="400"/>
              </a:spcAft>
              <a:buFont typeface="Arial" panose="020B0604020202020204" pitchFamily="34" charset="0"/>
              <a:buChar char="•"/>
              <a:defRPr/>
            </a:pPr>
            <a:r>
              <a:rPr lang="en-GB" sz="1400" b="1" dirty="0">
                <a:solidFill>
                  <a:srgbClr val="000000"/>
                </a:solidFill>
                <a:latin typeface="Arial" panose="020B0604020202020204" pitchFamily="34" charset="0"/>
                <a:cs typeface="Arial" panose="020B0604020202020204" pitchFamily="34" charset="0"/>
              </a:rPr>
              <a:t>Challenge: </a:t>
            </a:r>
            <a:r>
              <a:rPr lang="en-GB" sz="1400" dirty="0">
                <a:solidFill>
                  <a:srgbClr val="000000"/>
                </a:solidFill>
                <a:latin typeface="Arial" panose="020B0604020202020204" pitchFamily="34" charset="0"/>
                <a:cs typeface="Arial" panose="020B0604020202020204" pitchFamily="34" charset="0"/>
              </a:rPr>
              <a:t>Natural ventilation causes high variability (hour-to-hour, day-to-day) in airflow → difficult to capture with full-year CFD.</a:t>
            </a:r>
          </a:p>
          <a:p>
            <a:pPr marL="285750" lvl="0" indent="-285750" defTabSz="457200">
              <a:spcAft>
                <a:spcPts val="400"/>
              </a:spcAft>
              <a:buFont typeface="Arial" panose="020B0604020202020204" pitchFamily="34" charset="0"/>
              <a:buChar char="•"/>
              <a:defRPr/>
            </a:pPr>
            <a:r>
              <a:rPr lang="en-GB" sz="1400" b="1" dirty="0">
                <a:solidFill>
                  <a:srgbClr val="000000"/>
                </a:solidFill>
                <a:latin typeface="Arial" panose="020B0604020202020204" pitchFamily="34" charset="0"/>
                <a:cs typeface="Arial" panose="020B0604020202020204" pitchFamily="34" charset="0"/>
              </a:rPr>
              <a:t>Approach:</a:t>
            </a:r>
          </a:p>
          <a:p>
            <a:pPr marL="742950" lvl="1" indent="-285750" defTabSz="457200">
              <a:spcAft>
                <a:spcPts val="400"/>
              </a:spcAft>
              <a:buFont typeface="Arial" panose="020B0604020202020204" pitchFamily="34" charset="0"/>
              <a:buChar char="•"/>
              <a:defRPr/>
            </a:pPr>
            <a:r>
              <a:rPr lang="en-GB" sz="1400" dirty="0">
                <a:solidFill>
                  <a:srgbClr val="000000"/>
                </a:solidFill>
                <a:latin typeface="Arial" panose="020B0604020202020204" pitchFamily="34" charset="0"/>
                <a:cs typeface="Arial" panose="020B0604020202020204" pitchFamily="34" charset="0"/>
              </a:rPr>
              <a:t>Full-year dynamic energy simulation (IES VE → 8,760 hrs of data)</a:t>
            </a:r>
          </a:p>
          <a:p>
            <a:pPr marL="742950" lvl="1" indent="-285750" defTabSz="457200">
              <a:spcAft>
                <a:spcPts val="400"/>
              </a:spcAft>
              <a:buFont typeface="Arial" panose="020B0604020202020204" pitchFamily="34" charset="0"/>
              <a:buChar char="•"/>
              <a:defRPr/>
            </a:pPr>
            <a:r>
              <a:rPr lang="en-GB" sz="1400" dirty="0">
                <a:solidFill>
                  <a:srgbClr val="000000"/>
                </a:solidFill>
                <a:latin typeface="Arial" panose="020B0604020202020204" pitchFamily="34" charset="0"/>
                <a:cs typeface="Arial" panose="020B0604020202020204" pitchFamily="34" charset="0"/>
              </a:rPr>
              <a:t>Statistical analysis of ventilation flow rates across all openings</a:t>
            </a:r>
          </a:p>
          <a:p>
            <a:pPr marL="742950" lvl="1" indent="-285750" defTabSz="457200">
              <a:spcAft>
                <a:spcPts val="400"/>
              </a:spcAft>
              <a:buFont typeface="Arial" panose="020B0604020202020204" pitchFamily="34" charset="0"/>
              <a:buChar char="•"/>
              <a:defRPr/>
            </a:pPr>
            <a:r>
              <a:rPr lang="en-GB" sz="1400" dirty="0">
                <a:solidFill>
                  <a:srgbClr val="000000"/>
                </a:solidFill>
                <a:latin typeface="Arial" panose="020B0604020202020204" pitchFamily="34" charset="0"/>
                <a:cs typeface="Arial" panose="020B0604020202020204" pitchFamily="34" charset="0"/>
              </a:rPr>
              <a:t>Python script identified 13 representative hours (min, max, median, Q1–Q3 across openings)</a:t>
            </a:r>
          </a:p>
          <a:p>
            <a:pPr marL="285750" indent="-285750" defTabSz="457200">
              <a:spcAft>
                <a:spcPts val="400"/>
              </a:spcAft>
              <a:buFont typeface="Arial" panose="020B0604020202020204" pitchFamily="34" charset="0"/>
              <a:buChar char="•"/>
              <a:defRPr/>
            </a:pPr>
            <a:r>
              <a:rPr lang="en-GB" sz="1400" b="1" dirty="0">
                <a:solidFill>
                  <a:srgbClr val="000000"/>
                </a:solidFill>
                <a:latin typeface="Arial" panose="020B0604020202020204" pitchFamily="34" charset="0"/>
                <a:cs typeface="Arial" panose="020B0604020202020204" pitchFamily="34" charset="0"/>
              </a:rPr>
              <a:t>Benefit:</a:t>
            </a:r>
          </a:p>
          <a:p>
            <a:pPr marL="742950" lvl="1" indent="-285750" defTabSz="457200">
              <a:spcAft>
                <a:spcPts val="400"/>
              </a:spcAft>
              <a:buFont typeface="Arial" panose="020B0604020202020204" pitchFamily="34" charset="0"/>
              <a:buChar char="•"/>
              <a:defRPr/>
            </a:pPr>
            <a:r>
              <a:rPr lang="en-GB" sz="1400" dirty="0">
                <a:solidFill>
                  <a:srgbClr val="000000"/>
                </a:solidFill>
                <a:latin typeface="Arial" panose="020B0604020202020204" pitchFamily="34" charset="0"/>
                <a:cs typeface="Arial" panose="020B0604020202020204" pitchFamily="34" charset="0"/>
              </a:rPr>
              <a:t>Captures full statistical range of natural ventilation behaviour</a:t>
            </a:r>
          </a:p>
          <a:p>
            <a:pPr marL="742950" lvl="1" indent="-285750" defTabSz="457200">
              <a:spcAft>
                <a:spcPts val="400"/>
              </a:spcAft>
              <a:buFont typeface="Arial" panose="020B0604020202020204" pitchFamily="34" charset="0"/>
              <a:buChar char="•"/>
              <a:defRPr/>
            </a:pPr>
            <a:r>
              <a:rPr lang="en-GB" sz="1400" dirty="0">
                <a:solidFill>
                  <a:srgbClr val="000000"/>
                </a:solidFill>
                <a:latin typeface="Arial" panose="020B0604020202020204" pitchFamily="34" charset="0"/>
                <a:cs typeface="Arial" panose="020B0604020202020204" pitchFamily="34" charset="0"/>
              </a:rPr>
              <a:t>Reduces 8,760 hrs → 13 targeted CFD cases</a:t>
            </a:r>
          </a:p>
          <a:p>
            <a:pPr marL="742950" lvl="1" indent="-285750" defTabSz="457200">
              <a:spcAft>
                <a:spcPts val="400"/>
              </a:spcAft>
              <a:buFont typeface="Arial" panose="020B0604020202020204" pitchFamily="34" charset="0"/>
              <a:buChar char="•"/>
              <a:defRPr/>
            </a:pPr>
            <a:r>
              <a:rPr lang="en-GB" sz="1400" dirty="0">
                <a:solidFill>
                  <a:srgbClr val="000000"/>
                </a:solidFill>
                <a:latin typeface="Arial" panose="020B0604020202020204" pitchFamily="34" charset="0"/>
                <a:cs typeface="Arial" panose="020B0604020202020204" pitchFamily="34" charset="0"/>
              </a:rPr>
              <a:t>Ensures coverage of realistic operating conditions while keeping simulations.</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p:cNvGrpSpPr/>
          <p:nvPr/>
        </p:nvGrpSpPr>
        <p:grpSpPr>
          <a:xfrm>
            <a:off x="1296051" y="3258000"/>
            <a:ext cx="9736703" cy="3600000"/>
            <a:chOff x="348301" y="1962575"/>
            <a:chExt cx="9736703" cy="360000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8932"/>
            <a:stretch/>
          </p:blipFill>
          <p:spPr>
            <a:xfrm>
              <a:off x="6714056" y="1962575"/>
              <a:ext cx="3370948" cy="3600000"/>
            </a:xfrm>
            <a:prstGeom prst="rect">
              <a:avLst/>
            </a:prstGeom>
          </p:spPr>
        </p:pic>
        <p:grpSp>
          <p:nvGrpSpPr>
            <p:cNvPr id="18" name="Group 17"/>
            <p:cNvGrpSpPr/>
            <p:nvPr/>
          </p:nvGrpSpPr>
          <p:grpSpPr>
            <a:xfrm>
              <a:off x="348301" y="2084827"/>
              <a:ext cx="5595299" cy="3117748"/>
              <a:chOff x="348301" y="2084827"/>
              <a:chExt cx="5595299" cy="3117748"/>
            </a:xfrm>
          </p:grpSpPr>
          <p:grpSp>
            <p:nvGrpSpPr>
              <p:cNvPr id="12" name="Group 11"/>
              <p:cNvGrpSpPr/>
              <p:nvPr/>
            </p:nvGrpSpPr>
            <p:grpSpPr>
              <a:xfrm>
                <a:off x="348301" y="2322575"/>
                <a:ext cx="5595299" cy="2880000"/>
                <a:chOff x="348301" y="2304287"/>
                <a:chExt cx="5595299" cy="288000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02" t="5786" r="30346" b="-283"/>
                <a:stretch/>
              </p:blipFill>
              <p:spPr>
                <a:xfrm>
                  <a:off x="348301" y="2304287"/>
                  <a:ext cx="2979791" cy="288000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78526" t="9455" r="1410" b="46942"/>
                <a:stretch/>
              </p:blipFill>
              <p:spPr>
                <a:xfrm>
                  <a:off x="4730496" y="2614235"/>
                  <a:ext cx="1213104" cy="1883664"/>
                </a:xfrm>
                <a:prstGeom prst="rect">
                  <a:avLst/>
                </a:prstGeom>
              </p:spPr>
            </p:pic>
          </p:gr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8051" r="21574" b="93751"/>
              <a:stretch/>
            </p:blipFill>
            <p:spPr>
              <a:xfrm>
                <a:off x="866936" y="2084827"/>
                <a:ext cx="4255008" cy="269948"/>
              </a:xfrm>
              <a:prstGeom prst="rect">
                <a:avLst/>
              </a:prstGeom>
            </p:spPr>
          </p:pic>
        </p:grpSp>
      </p:grpSp>
      <p:sp>
        <p:nvSpPr>
          <p:cNvPr id="15" name="TextBox 14"/>
          <p:cNvSpPr txBox="1"/>
          <p:nvPr/>
        </p:nvSpPr>
        <p:spPr>
          <a:xfrm>
            <a:off x="4254760" y="215207"/>
            <a:ext cx="4702628"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Generating Representative Cases</a:t>
            </a:r>
          </a:p>
        </p:txBody>
      </p:sp>
      <p:pic>
        <p:nvPicPr>
          <p:cNvPr id="3" name="Picture 2" descr="TAB_col_white_background.eps">
            <a:extLst>
              <a:ext uri="{FF2B5EF4-FFF2-40B4-BE49-F238E27FC236}">
                <a16:creationId xmlns:a16="http://schemas.microsoft.com/office/drawing/2014/main" id="{2757D699-E6FC-2979-48CA-8588657E76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60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extBox 14"/>
          <p:cNvSpPr txBox="1"/>
          <p:nvPr/>
        </p:nvSpPr>
        <p:spPr>
          <a:xfrm>
            <a:off x="2211355" y="215207"/>
            <a:ext cx="8821399"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Representative Cases: Boundary Conditions</a:t>
            </a:r>
          </a:p>
        </p:txBody>
      </p:sp>
      <p:graphicFrame>
        <p:nvGraphicFramePr>
          <p:cNvPr id="3" name="Table 2"/>
          <p:cNvGraphicFramePr>
            <a:graphicFrameLocks noGrp="1"/>
          </p:cNvGraphicFramePr>
          <p:nvPr>
            <p:extLst>
              <p:ext uri="{D42A27DB-BD31-4B8C-83A1-F6EECF244321}">
                <p14:modId xmlns:p14="http://schemas.microsoft.com/office/powerpoint/2010/main" val="3683551011"/>
              </p:ext>
            </p:extLst>
          </p:nvPr>
        </p:nvGraphicFramePr>
        <p:xfrm>
          <a:off x="447675" y="1212980"/>
          <a:ext cx="11344276" cy="4706744"/>
        </p:xfrm>
        <a:graphic>
          <a:graphicData uri="http://schemas.openxmlformats.org/drawingml/2006/table">
            <a:tbl>
              <a:tblPr firstRow="1" firstCol="1" bandRow="1">
                <a:tableStyleId>{5C22544A-7EE6-4342-B048-85BDC9FD1C3A}</a:tableStyleId>
              </a:tblPr>
              <a:tblGrid>
                <a:gridCol w="1291440">
                  <a:extLst>
                    <a:ext uri="{9D8B030D-6E8A-4147-A177-3AD203B41FA5}">
                      <a16:colId xmlns:a16="http://schemas.microsoft.com/office/drawing/2014/main" val="2660968094"/>
                    </a:ext>
                  </a:extLst>
                </a:gridCol>
                <a:gridCol w="805761">
                  <a:extLst>
                    <a:ext uri="{9D8B030D-6E8A-4147-A177-3AD203B41FA5}">
                      <a16:colId xmlns:a16="http://schemas.microsoft.com/office/drawing/2014/main" val="3480222785"/>
                    </a:ext>
                  </a:extLst>
                </a:gridCol>
                <a:gridCol w="1026892">
                  <a:extLst>
                    <a:ext uri="{9D8B030D-6E8A-4147-A177-3AD203B41FA5}">
                      <a16:colId xmlns:a16="http://schemas.microsoft.com/office/drawing/2014/main" val="2276667287"/>
                    </a:ext>
                  </a:extLst>
                </a:gridCol>
                <a:gridCol w="982463">
                  <a:extLst>
                    <a:ext uri="{9D8B030D-6E8A-4147-A177-3AD203B41FA5}">
                      <a16:colId xmlns:a16="http://schemas.microsoft.com/office/drawing/2014/main" val="2544534127"/>
                    </a:ext>
                  </a:extLst>
                </a:gridCol>
                <a:gridCol w="838073">
                  <a:extLst>
                    <a:ext uri="{9D8B030D-6E8A-4147-A177-3AD203B41FA5}">
                      <a16:colId xmlns:a16="http://schemas.microsoft.com/office/drawing/2014/main" val="2503037105"/>
                    </a:ext>
                  </a:extLst>
                </a:gridCol>
                <a:gridCol w="838073">
                  <a:extLst>
                    <a:ext uri="{9D8B030D-6E8A-4147-A177-3AD203B41FA5}">
                      <a16:colId xmlns:a16="http://schemas.microsoft.com/office/drawing/2014/main" val="2669785065"/>
                    </a:ext>
                  </a:extLst>
                </a:gridCol>
                <a:gridCol w="838073">
                  <a:extLst>
                    <a:ext uri="{9D8B030D-6E8A-4147-A177-3AD203B41FA5}">
                      <a16:colId xmlns:a16="http://schemas.microsoft.com/office/drawing/2014/main" val="1756438620"/>
                    </a:ext>
                  </a:extLst>
                </a:gridCol>
                <a:gridCol w="838073">
                  <a:extLst>
                    <a:ext uri="{9D8B030D-6E8A-4147-A177-3AD203B41FA5}">
                      <a16:colId xmlns:a16="http://schemas.microsoft.com/office/drawing/2014/main" val="1832528363"/>
                    </a:ext>
                  </a:extLst>
                </a:gridCol>
                <a:gridCol w="838073">
                  <a:extLst>
                    <a:ext uri="{9D8B030D-6E8A-4147-A177-3AD203B41FA5}">
                      <a16:colId xmlns:a16="http://schemas.microsoft.com/office/drawing/2014/main" val="1971025580"/>
                    </a:ext>
                  </a:extLst>
                </a:gridCol>
                <a:gridCol w="838073">
                  <a:extLst>
                    <a:ext uri="{9D8B030D-6E8A-4147-A177-3AD203B41FA5}">
                      <a16:colId xmlns:a16="http://schemas.microsoft.com/office/drawing/2014/main" val="144878589"/>
                    </a:ext>
                  </a:extLst>
                </a:gridCol>
                <a:gridCol w="1219750">
                  <a:extLst>
                    <a:ext uri="{9D8B030D-6E8A-4147-A177-3AD203B41FA5}">
                      <a16:colId xmlns:a16="http://schemas.microsoft.com/office/drawing/2014/main" val="290858327"/>
                    </a:ext>
                  </a:extLst>
                </a:gridCol>
                <a:gridCol w="989532">
                  <a:extLst>
                    <a:ext uri="{9D8B030D-6E8A-4147-A177-3AD203B41FA5}">
                      <a16:colId xmlns:a16="http://schemas.microsoft.com/office/drawing/2014/main" val="2863272663"/>
                    </a:ext>
                  </a:extLst>
                </a:gridCol>
              </a:tblGrid>
              <a:tr h="336196">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Date</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Time</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Intake 1</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Intake 2</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E1</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E2</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E3</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E4</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ID1</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ID2</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Occupancy </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Season</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9925335"/>
                  </a:ext>
                </a:extLst>
              </a:tr>
              <a:tr h="336196">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05/07/2023</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17:30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-0.04</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1.01</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-0.33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-0.5</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0.89</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-0.05</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-0.51</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1.39</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50%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Summer</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T w="1905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442913648"/>
                  </a:ext>
                </a:extLst>
              </a:tr>
              <a:tr h="336196">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08/01/2023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12:30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-0.09</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-0.17</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0.35</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100%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Winter</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extLst>
                  <a:ext uri="{0D108BD9-81ED-4DB2-BD59-A6C34878D82A}">
                    <a16:rowId xmlns:a16="http://schemas.microsoft.com/office/drawing/2014/main" val="2865035671"/>
                  </a:ext>
                </a:extLst>
              </a:tr>
              <a:tr h="336196">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31/05/2023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06:30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0.37</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-0.38</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25%</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Summer</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extLst>
                  <a:ext uri="{0D108BD9-81ED-4DB2-BD59-A6C34878D82A}">
                    <a16:rowId xmlns:a16="http://schemas.microsoft.com/office/drawing/2014/main" val="471809998"/>
                  </a:ext>
                </a:extLst>
              </a:tr>
              <a:tr h="336196">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17/01/2023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15:30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0.12</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0.64</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-0.38</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-0.26</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50%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Winter</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extLst>
                  <a:ext uri="{0D108BD9-81ED-4DB2-BD59-A6C34878D82A}">
                    <a16:rowId xmlns:a16="http://schemas.microsoft.com/office/drawing/2014/main" val="2447519551"/>
                  </a:ext>
                </a:extLst>
              </a:tr>
              <a:tr h="336196">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08/12/2022</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08:30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50%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Winter</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extLst>
                  <a:ext uri="{0D108BD9-81ED-4DB2-BD59-A6C34878D82A}">
                    <a16:rowId xmlns:a16="http://schemas.microsoft.com/office/drawing/2014/main" val="4023580910"/>
                  </a:ext>
                </a:extLst>
              </a:tr>
              <a:tr h="336196">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24/06/2023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07:30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-0.2</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0.25</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-0.01</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-0.01</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0.01</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50%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Summer</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extLst>
                  <a:ext uri="{0D108BD9-81ED-4DB2-BD59-A6C34878D82A}">
                    <a16:rowId xmlns:a16="http://schemas.microsoft.com/office/drawing/2014/main" val="2308985856"/>
                  </a:ext>
                </a:extLst>
              </a:tr>
              <a:tr h="336196">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16/05/2023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16:30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0.04</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0.21</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-0.09</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0.12</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50%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Summer</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extLst>
                  <a:ext uri="{0D108BD9-81ED-4DB2-BD59-A6C34878D82A}">
                    <a16:rowId xmlns:a16="http://schemas.microsoft.com/office/drawing/2014/main" val="35676165"/>
                  </a:ext>
                </a:extLst>
              </a:tr>
              <a:tr h="336196">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10/12/2022</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19:30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0.11</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-0.07</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-0.05</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-0.02</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100%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Winter</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extLst>
                  <a:ext uri="{0D108BD9-81ED-4DB2-BD59-A6C34878D82A}">
                    <a16:rowId xmlns:a16="http://schemas.microsoft.com/office/drawing/2014/main" val="440177027"/>
                  </a:ext>
                </a:extLst>
              </a:tr>
              <a:tr h="336196">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11/07/2023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15:30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-0.07</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-0.36</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0.5</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0.31</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-0.42</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-0.16</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0.5</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-1.25</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50%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Summer</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extLst>
                  <a:ext uri="{0D108BD9-81ED-4DB2-BD59-A6C34878D82A}">
                    <a16:rowId xmlns:a16="http://schemas.microsoft.com/office/drawing/2014/main" val="1472830458"/>
                  </a:ext>
                </a:extLst>
              </a:tr>
              <a:tr h="336196">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03/01/2023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19:30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-0.09</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0.23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-0.04</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100%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Winter</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extLst>
                  <a:ext uri="{0D108BD9-81ED-4DB2-BD59-A6C34878D82A}">
                    <a16:rowId xmlns:a16="http://schemas.microsoft.com/office/drawing/2014/main" val="3174416409"/>
                  </a:ext>
                </a:extLst>
              </a:tr>
              <a:tr h="336196">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05/02/2023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09:30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0.07</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0.08</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-0.07</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-0.07</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100%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Winter</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extLst>
                  <a:ext uri="{0D108BD9-81ED-4DB2-BD59-A6C34878D82A}">
                    <a16:rowId xmlns:a16="http://schemas.microsoft.com/office/drawing/2014/main" val="507109450"/>
                  </a:ext>
                </a:extLst>
              </a:tr>
              <a:tr h="336196">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31/08/2023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18:30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-0.05</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-0.08</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0.02</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0.13</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0.05</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50%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Summer</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noFill/>
                  </a:tcPr>
                </a:tc>
                <a:extLst>
                  <a:ext uri="{0D108BD9-81ED-4DB2-BD59-A6C34878D82A}">
                    <a16:rowId xmlns:a16="http://schemas.microsoft.com/office/drawing/2014/main" val="628740882"/>
                  </a:ext>
                </a:extLst>
              </a:tr>
              <a:tr h="336196">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04/07/2023</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14:30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-0.09</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tc>
                  <a:txBody>
                    <a:bodyPr/>
                    <a:lstStyle/>
                    <a:p>
                      <a:pPr indent="180340" algn="ctr">
                        <a:lnSpc>
                          <a:spcPct val="150000"/>
                        </a:lnSpc>
                        <a:spcAft>
                          <a:spcPts val="0"/>
                        </a:spcAft>
                      </a:pPr>
                      <a:r>
                        <a:rPr lang="hu-HU" sz="1400">
                          <a:solidFill>
                            <a:schemeClr val="bg1"/>
                          </a:solidFill>
                          <a:effectLst/>
                          <a:latin typeface="Arial" panose="020B0604020202020204" pitchFamily="34" charset="0"/>
                          <a:cs typeface="Arial" panose="020B0604020202020204" pitchFamily="34" charset="0"/>
                        </a:rPr>
                        <a:t>-0.41</a:t>
                      </a:r>
                      <a:endParaRPr lang="en-GB" sz="1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1.07</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0.04</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50%</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tc>
                  <a:txBody>
                    <a:bodyPr/>
                    <a:lstStyle/>
                    <a:p>
                      <a:pPr indent="180340" algn="ctr">
                        <a:lnSpc>
                          <a:spcPct val="150000"/>
                        </a:lnSpc>
                        <a:spcAft>
                          <a:spcPts val="0"/>
                        </a:spcAft>
                      </a:pPr>
                      <a:r>
                        <a:rPr lang="hu-HU" sz="1400" dirty="0">
                          <a:solidFill>
                            <a:schemeClr val="bg1"/>
                          </a:solidFill>
                          <a:effectLst/>
                          <a:latin typeface="Arial" panose="020B0604020202020204" pitchFamily="34" charset="0"/>
                          <a:cs typeface="Arial" panose="020B0604020202020204" pitchFamily="34" charset="0"/>
                        </a:rPr>
                        <a:t>Summer</a:t>
                      </a:r>
                      <a:endParaRPr lang="en-GB"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5549" marR="35549" marT="0" marB="0" anchor="ctr">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95562472"/>
                  </a:ext>
                </a:extLst>
              </a:tr>
            </a:tbl>
          </a:graphicData>
        </a:graphic>
      </p:graphicFrame>
      <p:pic>
        <p:nvPicPr>
          <p:cNvPr id="2" name="Picture 2" descr="TAB_col_white_background.eps">
            <a:extLst>
              <a:ext uri="{FF2B5EF4-FFF2-40B4-BE49-F238E27FC236}">
                <a16:creationId xmlns:a16="http://schemas.microsoft.com/office/drawing/2014/main" id="{96493BC1-F869-9384-DECB-FF8076CCDE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6FE8599-3FAB-69AD-1634-492C2790C083}"/>
              </a:ext>
            </a:extLst>
          </p:cNvPr>
          <p:cNvSpPr txBox="1"/>
          <p:nvPr/>
        </p:nvSpPr>
        <p:spPr>
          <a:xfrm>
            <a:off x="381918" y="6082950"/>
            <a:ext cx="11810082" cy="338554"/>
          </a:xfrm>
          <a:prstGeom prst="rect">
            <a:avLst/>
          </a:prstGeom>
          <a:noFill/>
        </p:spPr>
        <p:txBody>
          <a:bodyPr wrap="square">
            <a:spAutoFit/>
          </a:bodyPr>
          <a:lstStyle/>
          <a:p>
            <a:r>
              <a:rPr lang="en-GB"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13 specific hourly cases across the year whose combined ventilation profiles span the full statistical range across all openings.</a:t>
            </a:r>
            <a:r>
              <a:rPr lang="en-GB" sz="1600" dirty="0">
                <a:solidFill>
                  <a:schemeClr val="bg1"/>
                </a:solidFill>
                <a:effectLst/>
                <a:latin typeface="Arial" panose="020B0604020202020204" pitchFamily="34" charset="0"/>
                <a:cs typeface="Arial" panose="020B0604020202020204" pitchFamily="34" charset="0"/>
              </a:rPr>
              <a:t> </a:t>
            </a:r>
            <a:endParaRPr lang="en-GB"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663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348300" y="851762"/>
                <a:ext cx="6273881" cy="455509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If we approximate the number of infectors as:</a:t>
                </a:r>
                <a:endParaRPr kumimoji="0" lang="en-GB" sz="20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a:ln>
                            <a:noFill/>
                          </a:ln>
                          <a:solidFill>
                            <a:schemeClr val="bg1"/>
                          </a:solidFill>
                          <a:effectLst/>
                          <a:uLnTx/>
                          <a:uFillTx/>
                          <a:latin typeface="Cambria Math" panose="02040503050406030204" pitchFamily="18" charset="0"/>
                        </a:rPr>
                        <m:t>𝐼</m:t>
                      </m:r>
                      <m:r>
                        <a:rPr kumimoji="0" lang="en-GB" sz="2000" b="0" i="1" u="none" strike="noStrike" kern="1200" cap="none" spc="0" normalizeH="0" baseline="0" noProof="0">
                          <a:ln>
                            <a:noFill/>
                          </a:ln>
                          <a:solidFill>
                            <a:schemeClr val="bg1"/>
                          </a:solidFill>
                          <a:effectLst/>
                          <a:uLnTx/>
                          <a:uFillTx/>
                          <a:latin typeface="Cambria Math" panose="02040503050406030204" pitchFamily="18" charset="0"/>
                        </a:rPr>
                        <m:t>=[</m:t>
                      </m:r>
                      <m:r>
                        <m:rPr>
                          <m:sty m:val="p"/>
                        </m:rPr>
                        <a:rPr kumimoji="0" lang="el-GR" sz="2000" b="0" i="1" u="none" strike="noStrike" kern="1200" cap="none" spc="0" normalizeH="0" baseline="0" noProof="0">
                          <a:ln>
                            <a:noFill/>
                          </a:ln>
                          <a:solidFill>
                            <a:schemeClr val="bg1"/>
                          </a:solidFill>
                          <a:effectLst/>
                          <a:uLnTx/>
                          <a:uFillTx/>
                          <a:latin typeface="Cambria Math" panose="02040503050406030204" pitchFamily="18" charset="0"/>
                        </a:rPr>
                        <m:t>α</m:t>
                      </m:r>
                      <m:r>
                        <a:rPr kumimoji="0" lang="en-GB" sz="2000" b="0" i="1" u="none" strike="noStrike" kern="1200" cap="none" spc="0" normalizeH="0" baseline="0" noProof="0">
                          <a:ln>
                            <a:noFill/>
                          </a:ln>
                          <a:solidFill>
                            <a:schemeClr val="bg1"/>
                          </a:solidFill>
                          <a:effectLst/>
                          <a:uLnTx/>
                          <a:uFillTx/>
                          <a:latin typeface="Cambria Math" panose="02040503050406030204" pitchFamily="18" charset="0"/>
                        </a:rPr>
                        <m:t>∗</m:t>
                      </m:r>
                      <m:r>
                        <a:rPr kumimoji="0" lang="en-GB" sz="2000" b="0" i="1" u="none" strike="noStrike" kern="1200" cap="none" spc="0" normalizeH="0" baseline="0" noProof="0">
                          <a:ln>
                            <a:noFill/>
                          </a:ln>
                          <a:solidFill>
                            <a:schemeClr val="bg1"/>
                          </a:solidFill>
                          <a:effectLst/>
                          <a:uLnTx/>
                          <a:uFillTx/>
                          <a:latin typeface="Cambria Math" panose="02040503050406030204" pitchFamily="18" charset="0"/>
                        </a:rPr>
                        <m:t>𝑁</m:t>
                      </m:r>
                      <m:r>
                        <a:rPr kumimoji="0" lang="en-GB" sz="2000" b="0" i="1" u="none" strike="noStrike" kern="1200" cap="none" spc="0" normalizeH="0" baseline="0" noProof="0" smtClean="0">
                          <a:ln>
                            <a:noFill/>
                          </a:ln>
                          <a:solidFill>
                            <a:schemeClr val="bg1"/>
                          </a:solidFill>
                          <a:effectLst/>
                          <a:uLnTx/>
                          <a:uFillTx/>
                          <a:latin typeface="Cambria Math" panose="02040503050406030204" pitchFamily="18" charset="0"/>
                        </a:rPr>
                        <m:t>]</m:t>
                      </m:r>
                    </m:oMath>
                  </m:oMathPara>
                </a14:m>
                <a:endPar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000" dirty="0">
                    <a:solidFill>
                      <a:schemeClr val="bg1"/>
                    </a:solidFill>
                    <a:latin typeface="Arial" panose="020B0604020202020204" pitchFamily="34" charset="0"/>
                    <a:cs typeface="Arial" panose="020B0604020202020204" pitchFamily="34" charset="0"/>
                  </a:rPr>
                  <a:t>w</a:t>
                </a:r>
                <a:r>
                  <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here </a:t>
                </a:r>
                <a14:m>
                  <m:oMath xmlns:m="http://schemas.openxmlformats.org/officeDocument/2006/math">
                    <m:r>
                      <m:rPr>
                        <m:sty m:val="p"/>
                      </m:rPr>
                      <a:rPr kumimoji="0" lang="el-GR" sz="2000" b="0" i="1" u="none" strike="noStrike" kern="1200" cap="none" spc="0" normalizeH="0" baseline="0" noProof="0">
                        <a:ln>
                          <a:noFill/>
                        </a:ln>
                        <a:solidFill>
                          <a:schemeClr val="bg1"/>
                        </a:solidFill>
                        <a:effectLst/>
                        <a:uLnTx/>
                        <a:uFillTx/>
                        <a:latin typeface="Cambria Math" panose="02040503050406030204" pitchFamily="18" charset="0"/>
                      </a:rPr>
                      <m:t>α</m:t>
                    </m:r>
                  </m:oMath>
                </a14:m>
                <a:r>
                  <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is the population prevalence rate and </a:t>
                </a:r>
                <a14:m>
                  <m:oMath xmlns:m="http://schemas.openxmlformats.org/officeDocument/2006/math">
                    <m:r>
                      <a:rPr kumimoji="0" lang="en-GB" sz="2000" b="0" i="1" u="none" strike="noStrike" kern="1200" cap="none" spc="0" normalizeH="0" baseline="0" noProof="0">
                        <a:ln>
                          <a:noFill/>
                        </a:ln>
                        <a:solidFill>
                          <a:schemeClr val="bg1"/>
                        </a:solidFill>
                        <a:effectLst/>
                        <a:uLnTx/>
                        <a:uFillTx/>
                        <a:latin typeface="Cambria Math" panose="02040503050406030204" pitchFamily="18" charset="0"/>
                      </a:rPr>
                      <m:t>𝑁</m:t>
                    </m:r>
                  </m:oMath>
                </a14:m>
                <a:r>
                  <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is the maximum design occupancy of the building application defined by CIBSE/ASHRAE. This is usually 10 m</a:t>
                </a:r>
                <a:r>
                  <a:rPr kumimoji="0" lang="en-GB" sz="2000" b="0" i="0" u="none" strike="noStrike" kern="1200" cap="none" spc="0" normalizeH="0" baseline="30000" noProof="0" dirty="0">
                    <a:ln>
                      <a:noFill/>
                    </a:ln>
                    <a:solidFill>
                      <a:schemeClr val="bg1"/>
                    </a:solidFill>
                    <a:effectLst/>
                    <a:uLnTx/>
                    <a:uFillTx/>
                    <a:latin typeface="Arial" panose="020B0604020202020204" pitchFamily="34" charset="0"/>
                    <a:cs typeface="Arial" panose="020B0604020202020204" pitchFamily="34" charset="0"/>
                  </a:rPr>
                  <a:t>2</a:t>
                </a:r>
                <a:r>
                  <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of floor area per person.</a:t>
                </a:r>
              </a:p>
              <a:p>
                <a:pPr marL="285750" indent="-285750" defTabSz="457200">
                  <a:spcAft>
                    <a:spcPts val="1200"/>
                  </a:spcAft>
                  <a:buFont typeface="Arial" panose="020B0604020202020204" pitchFamily="34" charset="0"/>
                  <a:buChar char="•"/>
                  <a:defRPr/>
                </a:pPr>
                <a14:m>
                  <m:oMath xmlns:m="http://schemas.openxmlformats.org/officeDocument/2006/math">
                    <m:r>
                      <m:rPr>
                        <m:sty m:val="p"/>
                      </m:rPr>
                      <a:rPr kumimoji="0" lang="el-GR" sz="2000" b="0" i="1" u="none" strike="noStrike" kern="1200" cap="none" spc="0" normalizeH="0" baseline="0" noProof="0">
                        <a:ln>
                          <a:noFill/>
                        </a:ln>
                        <a:solidFill>
                          <a:schemeClr val="bg1"/>
                        </a:solidFill>
                        <a:effectLst/>
                        <a:uLnTx/>
                        <a:uFillTx/>
                        <a:latin typeface="Cambria Math" panose="02040503050406030204" pitchFamily="18" charset="0"/>
                      </a:rPr>
                      <m:t>α</m:t>
                    </m:r>
                  </m:oMath>
                </a14:m>
                <a:r>
                  <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is taken as 7%</a:t>
                </a:r>
                <a:r>
                  <a:rPr kumimoji="0" lang="en-GB" sz="2000" b="0" i="0"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 </a:t>
                </a:r>
                <a:r>
                  <a:rPr lang="en-GB" sz="2000" dirty="0">
                    <a:solidFill>
                      <a:schemeClr val="bg1"/>
                    </a:solidFill>
                    <a:latin typeface="Arial" panose="020B0604020202020204" pitchFamily="34" charset="0"/>
                    <a:cs typeface="Arial" panose="020B0604020202020204" pitchFamily="34" charset="0"/>
                  </a:rPr>
                  <a:t>[</a:t>
                </a:r>
                <a:r>
                  <a:rPr lang="en-GB" sz="2000" dirty="0" err="1">
                    <a:solidFill>
                      <a:schemeClr val="bg1"/>
                    </a:solidFill>
                    <a:latin typeface="Arial" panose="020B0604020202020204" pitchFamily="34" charset="0"/>
                    <a:cs typeface="Arial" panose="020B0604020202020204" pitchFamily="34" charset="0"/>
                  </a:rPr>
                  <a:t>Elsarraj</a:t>
                </a:r>
                <a:r>
                  <a:rPr lang="en-GB" sz="2000" dirty="0">
                    <a:solidFill>
                      <a:schemeClr val="bg1"/>
                    </a:solidFill>
                    <a:latin typeface="Arial" panose="020B0604020202020204" pitchFamily="34" charset="0"/>
                    <a:cs typeface="Arial" panose="020B0604020202020204" pitchFamily="34" charset="0"/>
                  </a:rPr>
                  <a:t> et al 2025].</a:t>
                </a:r>
                <a:endPar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285750" indent="-285750" defTabSz="457200">
                  <a:spcAft>
                    <a:spcPts val="1200"/>
                  </a:spcAft>
                  <a:buFont typeface="Arial" panose="020B0604020202020204" pitchFamily="34" charset="0"/>
                  <a:buChar char="•"/>
                  <a:defRPr/>
                </a:pPr>
                <a:r>
                  <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For this case study, N will be taken as the maximum occupancy level (counting seats) for worst case scenario (</a:t>
                </a:r>
                <a:r>
                  <a:rPr lang="en-GB" sz="2000" dirty="0">
                    <a:solidFill>
                      <a:schemeClr val="bg1"/>
                    </a:solidFill>
                    <a:latin typeface="Arial" panose="020B0604020202020204" pitchFamily="34" charset="0"/>
                    <a:cs typeface="Arial" panose="020B0604020202020204" pitchFamily="34" charset="0"/>
                  </a:rPr>
                  <a:t>Full occupancy taken as 88).</a:t>
                </a:r>
              </a:p>
              <a:p>
                <a:pPr marL="285750" indent="-285750" defTabSz="457200">
                  <a:spcAft>
                    <a:spcPts val="1200"/>
                  </a:spcAft>
                  <a:buFont typeface="Arial" panose="020B0604020202020204" pitchFamily="34" charset="0"/>
                  <a:buChar char="•"/>
                  <a:defRPr/>
                </a:pPr>
                <a:r>
                  <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Acceptable limit of Probability of Infection (POI) found as 7.5</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Elsarraj</a:t>
                </a:r>
                <a:r>
                  <a:rPr lang="en-GB" sz="2000" dirty="0">
                    <a:solidFill>
                      <a:schemeClr val="bg1"/>
                    </a:solidFill>
                    <a:latin typeface="Arial" panose="020B0604020202020204" pitchFamily="34" charset="0"/>
                    <a:cs typeface="Arial" panose="020B0604020202020204" pitchFamily="34" charset="0"/>
                  </a:rPr>
                  <a:t> et al 2025].</a:t>
                </a:r>
                <a:endPar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48300" y="851762"/>
                <a:ext cx="6273881" cy="4555093"/>
              </a:xfrm>
              <a:prstGeom prst="rect">
                <a:avLst/>
              </a:prstGeom>
              <a:blipFill>
                <a:blip r:embed="rId3"/>
                <a:stretch>
                  <a:fillRect l="-808" t="-836" b="-1671"/>
                </a:stretch>
              </a:blipFill>
            </p:spPr>
            <p:txBody>
              <a:bodyPr/>
              <a:lstStyle/>
              <a:p>
                <a:r>
                  <a:rPr lang="en-GB">
                    <a:noFill/>
                  </a:rPr>
                  <a:t> </a:t>
                </a:r>
              </a:p>
            </p:txBody>
          </p:sp>
        </mc:Fallback>
      </mc:AlternateContent>
      <p:sp>
        <p:nvSpPr>
          <p:cNvPr id="5" name="TextBox 4"/>
          <p:cNvSpPr txBox="1"/>
          <p:nvPr/>
        </p:nvSpPr>
        <p:spPr>
          <a:xfrm>
            <a:off x="2211355" y="215207"/>
            <a:ext cx="8821399"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Number of Infectors</a:t>
            </a:r>
          </a:p>
        </p:txBody>
      </p:sp>
      <p:pic>
        <p:nvPicPr>
          <p:cNvPr id="2" name="Picture 2" descr="TAB_col_white_background.eps">
            <a:extLst>
              <a:ext uri="{FF2B5EF4-FFF2-40B4-BE49-F238E27FC236}">
                <a16:creationId xmlns:a16="http://schemas.microsoft.com/office/drawing/2014/main" id="{D1A2782D-DD43-7AD8-D85C-B96A83064D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36029A3-25E4-FB52-02E3-1CFE2200D5E3}"/>
              </a:ext>
            </a:extLst>
          </p:cNvPr>
          <p:cNvPicPr>
            <a:picLocks noChangeAspect="1"/>
          </p:cNvPicPr>
          <p:nvPr/>
        </p:nvPicPr>
        <p:blipFill>
          <a:blip r:embed="rId5"/>
          <a:stretch>
            <a:fillRect/>
          </a:stretch>
        </p:blipFill>
        <p:spPr>
          <a:xfrm>
            <a:off x="6869723" y="711200"/>
            <a:ext cx="5087815" cy="6040427"/>
          </a:xfrm>
          <a:prstGeom prst="rect">
            <a:avLst/>
          </a:prstGeom>
          <a:ln>
            <a:solidFill>
              <a:schemeClr val="bg1"/>
            </a:solidFill>
          </a:ln>
        </p:spPr>
      </p:pic>
    </p:spTree>
    <p:extLst>
      <p:ext uri="{BB962C8B-B14F-4D97-AF65-F5344CB8AC3E}">
        <p14:creationId xmlns:p14="http://schemas.microsoft.com/office/powerpoint/2010/main" val="2354923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a:off x="1129004" y="531845"/>
            <a:ext cx="10895392" cy="6321938"/>
            <a:chOff x="656143" y="-71487"/>
            <a:chExt cx="11368253" cy="6925270"/>
          </a:xfrm>
        </p:grpSpPr>
        <p:grpSp>
          <p:nvGrpSpPr>
            <p:cNvPr id="147" name="Group 146"/>
            <p:cNvGrpSpPr/>
            <p:nvPr/>
          </p:nvGrpSpPr>
          <p:grpSpPr>
            <a:xfrm>
              <a:off x="656143" y="-71487"/>
              <a:ext cx="11305170" cy="6925270"/>
              <a:chOff x="656143" y="-71487"/>
              <a:chExt cx="11305170" cy="6925270"/>
            </a:xfrm>
          </p:grpSpPr>
          <p:grpSp>
            <p:nvGrpSpPr>
              <p:cNvPr id="144" name="Group 143"/>
              <p:cNvGrpSpPr/>
              <p:nvPr/>
            </p:nvGrpSpPr>
            <p:grpSpPr>
              <a:xfrm>
                <a:off x="656143" y="-71487"/>
                <a:ext cx="11305170" cy="6925270"/>
                <a:chOff x="656143" y="-71487"/>
                <a:chExt cx="11305170" cy="6925270"/>
              </a:xfrm>
            </p:grpSpPr>
            <p:grpSp>
              <p:nvGrpSpPr>
                <p:cNvPr id="135" name="Group 134"/>
                <p:cNvGrpSpPr/>
                <p:nvPr/>
              </p:nvGrpSpPr>
              <p:grpSpPr>
                <a:xfrm>
                  <a:off x="656143" y="-71487"/>
                  <a:ext cx="11305170" cy="5393903"/>
                  <a:chOff x="656143" y="-71487"/>
                  <a:chExt cx="11305170" cy="5393903"/>
                </a:xfrm>
              </p:grpSpPr>
              <p:grpSp>
                <p:nvGrpSpPr>
                  <p:cNvPr id="130" name="Group 129"/>
                  <p:cNvGrpSpPr/>
                  <p:nvPr/>
                </p:nvGrpSpPr>
                <p:grpSpPr>
                  <a:xfrm>
                    <a:off x="656143" y="-71487"/>
                    <a:ext cx="11305170" cy="5393903"/>
                    <a:chOff x="613689" y="70281"/>
                    <a:chExt cx="11305170" cy="5393903"/>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327" t="14154" r="72400" b="3103"/>
                    <a:stretch/>
                  </p:blipFill>
                  <p:spPr>
                    <a:xfrm>
                      <a:off x="613689" y="2224184"/>
                      <a:ext cx="845821" cy="3240000"/>
                    </a:xfrm>
                    <a:prstGeom prst="rect">
                      <a:avLst/>
                    </a:prstGeom>
                  </p:spPr>
                </p:pic>
                <p:grpSp>
                  <p:nvGrpSpPr>
                    <p:cNvPr id="128" name="Group 127"/>
                    <p:cNvGrpSpPr/>
                    <p:nvPr/>
                  </p:nvGrpSpPr>
                  <p:grpSpPr>
                    <a:xfrm>
                      <a:off x="1748322" y="70281"/>
                      <a:ext cx="10170537" cy="3477497"/>
                      <a:chOff x="1748322" y="70281"/>
                      <a:chExt cx="10170537" cy="3477497"/>
                    </a:xfrm>
                  </p:grpSpPr>
                  <p:grpSp>
                    <p:nvGrpSpPr>
                      <p:cNvPr id="117" name="Group 116"/>
                      <p:cNvGrpSpPr/>
                      <p:nvPr/>
                    </p:nvGrpSpPr>
                    <p:grpSpPr>
                      <a:xfrm>
                        <a:off x="1748322" y="70281"/>
                        <a:ext cx="10170537" cy="3477497"/>
                        <a:chOff x="1748322" y="70281"/>
                        <a:chExt cx="10170537" cy="3477497"/>
                      </a:xfrm>
                    </p:grpSpPr>
                    <p:grpSp>
                      <p:nvGrpSpPr>
                        <p:cNvPr id="84" name="Group 83"/>
                        <p:cNvGrpSpPr/>
                        <p:nvPr/>
                      </p:nvGrpSpPr>
                      <p:grpSpPr>
                        <a:xfrm>
                          <a:off x="5192189" y="70281"/>
                          <a:ext cx="3403601" cy="3477497"/>
                          <a:chOff x="5599404" y="1986687"/>
                          <a:chExt cx="3403601" cy="3477497"/>
                        </a:xfrm>
                      </p:grpSpPr>
                      <p:grpSp>
                        <p:nvGrpSpPr>
                          <p:cNvPr id="9" name="Group 8"/>
                          <p:cNvGrpSpPr/>
                          <p:nvPr/>
                        </p:nvGrpSpPr>
                        <p:grpSpPr>
                          <a:xfrm>
                            <a:off x="5599404" y="1986687"/>
                            <a:ext cx="3403601" cy="3477497"/>
                            <a:chOff x="5599404" y="1986687"/>
                            <a:chExt cx="3403601" cy="3477497"/>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0001" t="13573" r="25129" b="3311"/>
                            <a:stretch/>
                          </p:blipFill>
                          <p:spPr>
                            <a:xfrm>
                              <a:off x="5625427" y="2224184"/>
                              <a:ext cx="3351556" cy="3240000"/>
                            </a:xfrm>
                            <a:prstGeom prst="rect">
                              <a:avLst/>
                            </a:prstGeom>
                          </p:spPr>
                        </p:pic>
                        <p:sp>
                          <p:nvSpPr>
                            <p:cNvPr id="29" name="TextBox 28"/>
                            <p:cNvSpPr txBox="1"/>
                            <p:nvPr/>
                          </p:nvSpPr>
                          <p:spPr>
                            <a:xfrm>
                              <a:off x="5599404" y="1986687"/>
                              <a:ext cx="34036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Case B</a:t>
                              </a:r>
                            </a:p>
                          </p:txBody>
                        </p:sp>
                      </p:grpSp>
                      <p:cxnSp>
                        <p:nvCxnSpPr>
                          <p:cNvPr id="72" name="Straight Arrow Connector 71"/>
                          <p:cNvCxnSpPr/>
                          <p:nvPr/>
                        </p:nvCxnSpPr>
                        <p:spPr>
                          <a:xfrm flipV="1">
                            <a:off x="7555891" y="2747010"/>
                            <a:ext cx="609"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7460317" y="4587935"/>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603211" y="4178647"/>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7872575" y="3030237"/>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7652205" y="4268257"/>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7240433" y="3308317"/>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6601967" y="3416317"/>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748322" y="70281"/>
                          <a:ext cx="3452440" cy="3477496"/>
                          <a:chOff x="1858930" y="1986688"/>
                          <a:chExt cx="3452440" cy="3477496"/>
                        </a:xfrm>
                      </p:grpSpPr>
                      <p:grpSp>
                        <p:nvGrpSpPr>
                          <p:cNvPr id="2" name="Group 1"/>
                          <p:cNvGrpSpPr/>
                          <p:nvPr/>
                        </p:nvGrpSpPr>
                        <p:grpSpPr>
                          <a:xfrm>
                            <a:off x="1858930" y="1986688"/>
                            <a:ext cx="3452440" cy="3477496"/>
                            <a:chOff x="1858930" y="1986688"/>
                            <a:chExt cx="3452440" cy="3477496"/>
                          </a:xfrm>
                        </p:grpSpPr>
                        <p:sp>
                          <p:nvSpPr>
                            <p:cNvPr id="33" name="TextBox 32"/>
                            <p:cNvSpPr txBox="1"/>
                            <p:nvPr/>
                          </p:nvSpPr>
                          <p:spPr>
                            <a:xfrm>
                              <a:off x="1858930" y="1986688"/>
                              <a:ext cx="34036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Case A</a:t>
                              </a:r>
                            </a:p>
                          </p:txBody>
                        </p:sp>
                        <p:pic>
                          <p:nvPicPr>
                            <p:cNvPr id="64" name="Picture 63"/>
                            <p:cNvPicPr>
                              <a:picLocks noChangeAspect="1"/>
                            </p:cNvPicPr>
                            <p:nvPr/>
                          </p:nvPicPr>
                          <p:blipFill rotWithShape="1">
                            <a:blip r:embed="rId5" cstate="print">
                              <a:extLst>
                                <a:ext uri="{28A0092B-C50C-407E-A947-70E740481C1C}">
                                  <a14:useLocalDpi xmlns:a14="http://schemas.microsoft.com/office/drawing/2010/main" val="0"/>
                                </a:ext>
                              </a:extLst>
                            </a:blip>
                            <a:srcRect l="29709" t="13420" r="25024" b="2893"/>
                            <a:stretch/>
                          </p:blipFill>
                          <p:spPr>
                            <a:xfrm>
                              <a:off x="1953172" y="2224184"/>
                              <a:ext cx="3358198" cy="3240000"/>
                            </a:xfrm>
                            <a:prstGeom prst="rect">
                              <a:avLst/>
                            </a:prstGeom>
                          </p:spPr>
                        </p:pic>
                      </p:grpSp>
                      <p:cxnSp>
                        <p:nvCxnSpPr>
                          <p:cNvPr id="107" name="Straight Arrow Connector 106"/>
                          <p:cNvCxnSpPr/>
                          <p:nvPr/>
                        </p:nvCxnSpPr>
                        <p:spPr>
                          <a:xfrm>
                            <a:off x="3758459" y="4064061"/>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4085425" y="3790078"/>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3987364" y="4268257"/>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4220166" y="4178647"/>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3795319" y="4587936"/>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3417464" y="4587936"/>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3034559" y="4259789"/>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pic>
                      <p:nvPicPr>
                        <p:cNvPr id="116" name="Picture 115"/>
                        <p:cNvPicPr>
                          <a:picLocks noChangeAspect="1"/>
                        </p:cNvPicPr>
                        <p:nvPr/>
                      </p:nvPicPr>
                      <p:blipFill rotWithShape="1">
                        <a:blip r:embed="rId6" cstate="hqprint">
                          <a:extLst>
                            <a:ext uri="{28A0092B-C50C-407E-A947-70E740481C1C}">
                              <a14:useLocalDpi xmlns:a14="http://schemas.microsoft.com/office/drawing/2010/main" val="0"/>
                            </a:ext>
                          </a:extLst>
                        </a:blip>
                        <a:srcRect l="31970" t="10439" r="21515" b="3334"/>
                        <a:stretch/>
                      </p:blipFill>
                      <p:spPr>
                        <a:xfrm>
                          <a:off x="8569768" y="306006"/>
                          <a:ext cx="3349091" cy="3240000"/>
                        </a:xfrm>
                        <a:prstGeom prst="rect">
                          <a:avLst/>
                        </a:prstGeom>
                      </p:spPr>
                    </p:pic>
                  </p:grpSp>
                  <p:cxnSp>
                    <p:nvCxnSpPr>
                      <p:cNvPr id="119" name="Straight Arrow Connector 118"/>
                      <p:cNvCxnSpPr/>
                      <p:nvPr/>
                    </p:nvCxnSpPr>
                    <p:spPr>
                      <a:xfrm>
                        <a:off x="10033936" y="2671529"/>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9969192" y="2316240"/>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9566246" y="2255654"/>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0818187" y="1882985"/>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10116486" y="1882985"/>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a:off x="10408612" y="1905052"/>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a:off x="10409856" y="2671529"/>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133" name="TextBox 132"/>
                  <p:cNvSpPr txBox="1"/>
                  <p:nvPr/>
                </p:nvSpPr>
                <p:spPr>
                  <a:xfrm>
                    <a:off x="1790776" y="3353410"/>
                    <a:ext cx="34036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Case D</a:t>
                    </a:r>
                  </a:p>
                </p:txBody>
              </p:sp>
            </p:grpSp>
            <p:grpSp>
              <p:nvGrpSpPr>
                <p:cNvPr id="143" name="Group 142"/>
                <p:cNvGrpSpPr/>
                <p:nvPr/>
              </p:nvGrpSpPr>
              <p:grpSpPr>
                <a:xfrm>
                  <a:off x="1884788" y="3613783"/>
                  <a:ext cx="3344685" cy="3240000"/>
                  <a:chOff x="5293559" y="3598174"/>
                  <a:chExt cx="3344685" cy="3240000"/>
                </a:xfrm>
              </p:grpSpPr>
              <p:pic>
                <p:nvPicPr>
                  <p:cNvPr id="142" name="Picture 141"/>
                  <p:cNvPicPr>
                    <a:picLocks noChangeAspect="1"/>
                  </p:cNvPicPr>
                  <p:nvPr/>
                </p:nvPicPr>
                <p:blipFill rotWithShape="1">
                  <a:blip r:embed="rId7" cstate="print">
                    <a:extLst>
                      <a:ext uri="{28A0092B-C50C-407E-A947-70E740481C1C}">
                        <a14:useLocalDpi xmlns:a14="http://schemas.microsoft.com/office/drawing/2010/main" val="0"/>
                      </a:ext>
                    </a:extLst>
                  </a:blip>
                  <a:srcRect l="29826" t="13331" r="25143" b="3081"/>
                  <a:stretch/>
                </p:blipFill>
                <p:spPr>
                  <a:xfrm>
                    <a:off x="5293559" y="3598174"/>
                    <a:ext cx="3344685" cy="3240000"/>
                  </a:xfrm>
                  <a:prstGeom prst="rect">
                    <a:avLst/>
                  </a:prstGeom>
                </p:spPr>
              </p:pic>
              <p:cxnSp>
                <p:nvCxnSpPr>
                  <p:cNvPr id="136" name="Straight Arrow Connector 135"/>
                  <p:cNvCxnSpPr/>
                  <p:nvPr/>
                </p:nvCxnSpPr>
                <p:spPr>
                  <a:xfrm>
                    <a:off x="6756837" y="5958187"/>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7131206" y="5958187"/>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7424798" y="5555732"/>
                    <a:ext cx="1244" cy="108000"/>
                  </a:xfrm>
                  <a:prstGeom prst="straightConnector1">
                    <a:avLst/>
                  </a:prstGeom>
                  <a:ln w="254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7418618" y="4790154"/>
                    <a:ext cx="1244" cy="108000"/>
                  </a:xfrm>
                  <a:prstGeom prst="straightConnector1">
                    <a:avLst/>
                  </a:prstGeom>
                  <a:ln w="254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6266291" y="5555732"/>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grpSp>
          <p:cxnSp>
            <p:nvCxnSpPr>
              <p:cNvPr id="146" name="Straight Arrow Connector 145"/>
              <p:cNvCxnSpPr/>
              <p:nvPr/>
            </p:nvCxnSpPr>
            <p:spPr>
              <a:xfrm>
                <a:off x="4130433" y="4416079"/>
                <a:ext cx="1244" cy="108000"/>
              </a:xfrm>
              <a:prstGeom prst="straightConnector1">
                <a:avLst/>
              </a:prstGeom>
              <a:ln w="254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118" name="TextBox 117"/>
            <p:cNvSpPr txBox="1"/>
            <p:nvPr/>
          </p:nvSpPr>
          <p:spPr>
            <a:xfrm>
              <a:off x="8620795" y="-71487"/>
              <a:ext cx="34036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Case C</a:t>
              </a:r>
            </a:p>
          </p:txBody>
        </p:sp>
      </p:grpSp>
      <p:cxnSp>
        <p:nvCxnSpPr>
          <p:cNvPr id="54" name="Straight Arrow Connector 53"/>
          <p:cNvCxnSpPr/>
          <p:nvPr/>
        </p:nvCxnSpPr>
        <p:spPr>
          <a:xfrm>
            <a:off x="3917966" y="4524079"/>
            <a:ext cx="1244" cy="108000"/>
          </a:xfrm>
          <a:prstGeom prst="straightConnector1">
            <a:avLst/>
          </a:prstGeom>
          <a:ln w="254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rotWithShape="1">
          <a:blip r:embed="rId8" cstate="hqprint">
            <a:extLst>
              <a:ext uri="{28A0092B-C50C-407E-A947-70E740481C1C}">
                <a14:useLocalDpi xmlns:a14="http://schemas.microsoft.com/office/drawing/2010/main" val="0"/>
              </a:ext>
            </a:extLst>
          </a:blip>
          <a:srcRect l="16281" t="7775" r="18172" b="7466"/>
          <a:stretch/>
        </p:blipFill>
        <p:spPr>
          <a:xfrm>
            <a:off x="7078980" y="4311382"/>
            <a:ext cx="3543480" cy="2520000"/>
          </a:xfrm>
          <a:prstGeom prst="rect">
            <a:avLst/>
          </a:prstGeom>
        </p:spPr>
      </p:pic>
      <p:sp>
        <p:nvSpPr>
          <p:cNvPr id="60" name="Right Arrow 59"/>
          <p:cNvSpPr/>
          <p:nvPr/>
        </p:nvSpPr>
        <p:spPr>
          <a:xfrm rot="5400000">
            <a:off x="8293346" y="3643425"/>
            <a:ext cx="783619" cy="33406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p:cNvSpPr txBox="1"/>
          <p:nvPr/>
        </p:nvSpPr>
        <p:spPr>
          <a:xfrm>
            <a:off x="2150896" y="140416"/>
            <a:ext cx="9813041"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Worst Case Infector Positions</a:t>
            </a:r>
          </a:p>
        </p:txBody>
      </p:sp>
      <p:pic>
        <p:nvPicPr>
          <p:cNvPr id="4" name="Picture 2" descr="TAB_col_white_background.eps">
            <a:extLst>
              <a:ext uri="{FF2B5EF4-FFF2-40B4-BE49-F238E27FC236}">
                <a16:creationId xmlns:a16="http://schemas.microsoft.com/office/drawing/2014/main" id="{F6EBFECA-6874-B4A3-6D14-54EA0A22FE6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010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262699" y="656346"/>
            <a:ext cx="10079921" cy="6120000"/>
          </a:xfrm>
          <a:prstGeom prst="rect">
            <a:avLst/>
          </a:prstGeom>
        </p:spPr>
      </p:pic>
      <p:sp>
        <p:nvSpPr>
          <p:cNvPr id="78" name="TextBox 77"/>
          <p:cNvSpPr txBox="1"/>
          <p:nvPr/>
        </p:nvSpPr>
        <p:spPr>
          <a:xfrm>
            <a:off x="2150896" y="140416"/>
            <a:ext cx="9813041"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Worst Case Infector Positions</a:t>
            </a:r>
          </a:p>
        </p:txBody>
      </p:sp>
      <p:pic>
        <p:nvPicPr>
          <p:cNvPr id="2" name="Picture 2" descr="TAB_col_white_background.eps">
            <a:extLst>
              <a:ext uri="{FF2B5EF4-FFF2-40B4-BE49-F238E27FC236}">
                <a16:creationId xmlns:a16="http://schemas.microsoft.com/office/drawing/2014/main" id="{431FB0D5-64B5-18CF-FFA8-ABF78719FC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579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327" t="14154" r="72400" b="3103"/>
          <a:stretch/>
        </p:blipFill>
        <p:spPr>
          <a:xfrm>
            <a:off x="656143" y="2082416"/>
            <a:ext cx="845821" cy="3240000"/>
          </a:xfrm>
          <a:prstGeom prst="rect">
            <a:avLst/>
          </a:prstGeom>
        </p:spPr>
      </p:pic>
      <p:grpSp>
        <p:nvGrpSpPr>
          <p:cNvPr id="4" name="Group 3"/>
          <p:cNvGrpSpPr/>
          <p:nvPr/>
        </p:nvGrpSpPr>
        <p:grpSpPr>
          <a:xfrm>
            <a:off x="1768395" y="1828318"/>
            <a:ext cx="10205587" cy="3494098"/>
            <a:chOff x="1768395" y="1828318"/>
            <a:chExt cx="10205587" cy="3494098"/>
          </a:xfrm>
        </p:grpSpPr>
        <p:grpSp>
          <p:nvGrpSpPr>
            <p:cNvPr id="3" name="Group 2"/>
            <p:cNvGrpSpPr/>
            <p:nvPr/>
          </p:nvGrpSpPr>
          <p:grpSpPr>
            <a:xfrm>
              <a:off x="1768395" y="1828318"/>
              <a:ext cx="10205587" cy="3494098"/>
              <a:chOff x="1768395" y="1828318"/>
              <a:chExt cx="10205587" cy="3494098"/>
            </a:xfrm>
          </p:grpSpPr>
          <p:grpSp>
            <p:nvGrpSpPr>
              <p:cNvPr id="2" name="Group 1"/>
              <p:cNvGrpSpPr/>
              <p:nvPr/>
            </p:nvGrpSpPr>
            <p:grpSpPr>
              <a:xfrm>
                <a:off x="1768395" y="1828318"/>
                <a:ext cx="10205587" cy="3494098"/>
                <a:chOff x="1768395" y="1828318"/>
                <a:chExt cx="10205587" cy="3494098"/>
              </a:xfrm>
            </p:grpSpPr>
            <p:grpSp>
              <p:nvGrpSpPr>
                <p:cNvPr id="18" name="Group 17"/>
                <p:cNvGrpSpPr/>
                <p:nvPr/>
              </p:nvGrpSpPr>
              <p:grpSpPr>
                <a:xfrm>
                  <a:off x="1768395" y="1828318"/>
                  <a:ext cx="10205587" cy="3494098"/>
                  <a:chOff x="1722675" y="-71487"/>
                  <a:chExt cx="10205587" cy="3494098"/>
                </a:xfrm>
              </p:grpSpPr>
              <p:sp>
                <p:nvSpPr>
                  <p:cNvPr id="118" name="TextBox 117"/>
                  <p:cNvSpPr txBox="1"/>
                  <p:nvPr/>
                </p:nvSpPr>
                <p:spPr>
                  <a:xfrm>
                    <a:off x="5159873" y="-71487"/>
                    <a:ext cx="34036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Case L</a:t>
                    </a:r>
                  </a:p>
                </p:txBody>
              </p:sp>
              <p:sp>
                <p:nvSpPr>
                  <p:cNvPr id="133" name="TextBox 132"/>
                  <p:cNvSpPr txBox="1"/>
                  <p:nvPr/>
                </p:nvSpPr>
                <p:spPr>
                  <a:xfrm>
                    <a:off x="8524661" y="-71487"/>
                    <a:ext cx="34036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Case M</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0076" t="13427" r="25000" b="2813"/>
                  <a:stretch/>
                </p:blipFill>
                <p:spPr>
                  <a:xfrm>
                    <a:off x="1773495" y="182611"/>
                    <a:ext cx="3329844" cy="32400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9924" t="12267" r="25076" b="2522"/>
                  <a:stretch/>
                </p:blipFill>
                <p:spPr>
                  <a:xfrm>
                    <a:off x="5222356" y="182611"/>
                    <a:ext cx="3278637" cy="3240000"/>
                  </a:xfrm>
                  <a:prstGeom prst="rect">
                    <a:avLst/>
                  </a:prstGeom>
                </p:spPr>
              </p:pic>
              <p:pic>
                <p:nvPicPr>
                  <p:cNvPr id="17" name="Picture 16"/>
                  <p:cNvPicPr>
                    <a:picLocks noChangeAspect="1"/>
                  </p:cNvPicPr>
                  <p:nvPr/>
                </p:nvPicPr>
                <p:blipFill rotWithShape="1">
                  <a:blip r:embed="rId6" cstate="hqprint">
                    <a:extLst>
                      <a:ext uri="{28A0092B-C50C-407E-A947-70E740481C1C}">
                        <a14:useLocalDpi xmlns:a14="http://schemas.microsoft.com/office/drawing/2010/main" val="0"/>
                      </a:ext>
                    </a:extLst>
                  </a:blip>
                  <a:srcRect l="28712" t="5879" r="21061"/>
                  <a:stretch/>
                </p:blipFill>
                <p:spPr>
                  <a:xfrm>
                    <a:off x="8569921" y="177581"/>
                    <a:ext cx="3313083" cy="3240000"/>
                  </a:xfrm>
                  <a:prstGeom prst="rect">
                    <a:avLst/>
                  </a:prstGeom>
                </p:spPr>
              </p:pic>
              <p:sp>
                <p:nvSpPr>
                  <p:cNvPr id="28" name="TextBox 27"/>
                  <p:cNvSpPr txBox="1"/>
                  <p:nvPr/>
                </p:nvSpPr>
                <p:spPr>
                  <a:xfrm>
                    <a:off x="1722675" y="-71487"/>
                    <a:ext cx="34036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Case K</a:t>
                    </a:r>
                  </a:p>
                </p:txBody>
              </p:sp>
            </p:grpSp>
            <p:cxnSp>
              <p:nvCxnSpPr>
                <p:cNvPr id="11" name="Straight Arrow Connector 10"/>
                <p:cNvCxnSpPr/>
                <p:nvPr/>
              </p:nvCxnSpPr>
              <p:spPr>
                <a:xfrm rot="5400000">
                  <a:off x="3700432" y="4485164"/>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77472" y="4116864"/>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194723" y="4062864"/>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048412" y="4029844"/>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348630" y="3672402"/>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920130" y="2920969"/>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92370" y="3283318"/>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a:off x="6613563" y="4083844"/>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13146" y="4008864"/>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651663" y="3202502"/>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847243" y="3211956"/>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677698" y="4430542"/>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249974" y="3018479"/>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781203" y="3672402"/>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p:cNvCxnSpPr/>
            <p:nvPr/>
          </p:nvCxnSpPr>
          <p:spPr>
            <a:xfrm>
              <a:off x="10845838" y="2910479"/>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0844594" y="3305161"/>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0844594" y="3684863"/>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0410254" y="3954864"/>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9512326" y="3960700"/>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0011474" y="3175318"/>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0186734" y="4083844"/>
              <a:ext cx="1244" cy="108000"/>
            </a:xfrm>
            <a:prstGeom prst="straightConnector1">
              <a:avLst/>
            </a:pr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2150896" y="140416"/>
            <a:ext cx="9813041"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Worst Case Infector Positions</a:t>
            </a:r>
          </a:p>
        </p:txBody>
      </p:sp>
      <p:pic>
        <p:nvPicPr>
          <p:cNvPr id="5" name="Picture 2" descr="TAB_col_white_background.eps">
            <a:extLst>
              <a:ext uri="{FF2B5EF4-FFF2-40B4-BE49-F238E27FC236}">
                <a16:creationId xmlns:a16="http://schemas.microsoft.com/office/drawing/2014/main" id="{1C953B67-18C0-1BD2-9C2B-6919AA3505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705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BDC9E5-8E29-AD61-EFF7-6A4D6FD69C9F}"/>
              </a:ext>
            </a:extLst>
          </p:cNvPr>
          <p:cNvSpPr txBox="1"/>
          <p:nvPr/>
        </p:nvSpPr>
        <p:spPr>
          <a:xfrm>
            <a:off x="2523280" y="2523280"/>
            <a:ext cx="7373074" cy="923330"/>
          </a:xfrm>
          <a:prstGeom prst="rect">
            <a:avLst/>
          </a:prstGeom>
          <a:noFill/>
        </p:spPr>
        <p:txBody>
          <a:bodyPr wrap="square" rtlCol="0">
            <a:spAutoFit/>
          </a:bodyPr>
          <a:lstStyle/>
          <a:p>
            <a:pPr algn="ctr"/>
            <a:r>
              <a:rPr lang="en-US" sz="5400" dirty="0">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val="744228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TextBox 36"/>
          <p:cNvSpPr txBox="1"/>
          <p:nvPr/>
        </p:nvSpPr>
        <p:spPr>
          <a:xfrm>
            <a:off x="2150896" y="140416"/>
            <a:ext cx="9813041"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Infection Risk vs CO</a:t>
            </a:r>
            <a:r>
              <a:rPr kumimoji="0" lang="en-GB" sz="2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Concentration</a:t>
            </a:r>
          </a:p>
        </p:txBody>
      </p:sp>
      <p:pic>
        <p:nvPicPr>
          <p:cNvPr id="5" name="Picture 4"/>
          <p:cNvPicPr>
            <a:picLocks noChangeAspect="1"/>
          </p:cNvPicPr>
          <p:nvPr/>
        </p:nvPicPr>
        <p:blipFill>
          <a:blip r:embed="rId3"/>
          <a:stretch>
            <a:fillRect/>
          </a:stretch>
        </p:blipFill>
        <p:spPr>
          <a:xfrm>
            <a:off x="348300" y="851762"/>
            <a:ext cx="11204581" cy="5760000"/>
          </a:xfrm>
          <a:prstGeom prst="rect">
            <a:avLst/>
          </a:prstGeom>
        </p:spPr>
      </p:pic>
      <p:pic>
        <p:nvPicPr>
          <p:cNvPr id="2" name="Picture 2" descr="TAB_col_white_background.eps">
            <a:extLst>
              <a:ext uri="{FF2B5EF4-FFF2-40B4-BE49-F238E27FC236}">
                <a16:creationId xmlns:a16="http://schemas.microsoft.com/office/drawing/2014/main" id="{C353521B-37CC-B73F-2640-3A5D7D13C7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377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5506" y="644694"/>
            <a:ext cx="10642557" cy="6120000"/>
          </a:xfrm>
          <a:prstGeom prst="rect">
            <a:avLst/>
          </a:prstGeom>
        </p:spPr>
      </p:pic>
      <p:sp>
        <p:nvSpPr>
          <p:cNvPr id="37" name="TextBox 36"/>
          <p:cNvSpPr txBox="1"/>
          <p:nvPr/>
        </p:nvSpPr>
        <p:spPr>
          <a:xfrm>
            <a:off x="2150896" y="140416"/>
            <a:ext cx="9813041"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Infection Risk vs CO</a:t>
            </a:r>
            <a:r>
              <a:rPr kumimoji="0" lang="en-GB" sz="2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Concentration</a:t>
            </a:r>
          </a:p>
        </p:txBody>
      </p:sp>
      <p:pic>
        <p:nvPicPr>
          <p:cNvPr id="2" name="Picture 2" descr="TAB_col_white_background.eps">
            <a:extLst>
              <a:ext uri="{FF2B5EF4-FFF2-40B4-BE49-F238E27FC236}">
                <a16:creationId xmlns:a16="http://schemas.microsoft.com/office/drawing/2014/main" id="{4054C2DD-A303-6F80-7498-594342EF46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32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95691" y="1012756"/>
            <a:ext cx="11198862" cy="3240000"/>
            <a:chOff x="0" y="115824"/>
            <a:chExt cx="11198862" cy="324000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150" y="115824"/>
              <a:ext cx="5306712" cy="324000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5824"/>
              <a:ext cx="5231362" cy="3240000"/>
            </a:xfrm>
            <a:prstGeom prst="rect">
              <a:avLst/>
            </a:prstGeom>
          </p:spPr>
        </p:pic>
      </p:grpSp>
      <p:sp>
        <p:nvSpPr>
          <p:cNvPr id="26" name="TextBox 25"/>
          <p:cNvSpPr txBox="1"/>
          <p:nvPr/>
        </p:nvSpPr>
        <p:spPr>
          <a:xfrm>
            <a:off x="95691" y="4252756"/>
            <a:ext cx="11390244"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there is a high CO2 Concentration does not mean high infection risk as there can be no infectious particles in that region but there is still an occupant exhaling CO2. </a:t>
            </a:r>
            <a:r>
              <a:rPr lang="en-GB" sz="1600" dirty="0">
                <a:solidFill>
                  <a:srgbClr val="000000"/>
                </a:solidFill>
                <a:latin typeface="Arial" panose="020B0604020202020204" pitchFamily="34" charset="0"/>
                <a:cs typeface="Arial" panose="020B0604020202020204" pitchFamily="34" charset="0"/>
              </a:rPr>
              <a:t>e</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 Case 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This is dependent on the infector position and the direction of airflow which both are extremely transient in practice.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Box 7"/>
          <p:cNvSpPr txBox="1"/>
          <p:nvPr/>
        </p:nvSpPr>
        <p:spPr>
          <a:xfrm>
            <a:off x="1481512" y="79456"/>
            <a:ext cx="9813041"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Infection Risk vs CO</a:t>
            </a:r>
            <a:r>
              <a:rPr kumimoji="0" lang="en-GB" sz="2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Concentration</a:t>
            </a:r>
          </a:p>
        </p:txBody>
      </p:sp>
      <p:pic>
        <p:nvPicPr>
          <p:cNvPr id="2" name="Picture 2" descr="TAB_col_white_background.eps">
            <a:extLst>
              <a:ext uri="{FF2B5EF4-FFF2-40B4-BE49-F238E27FC236}">
                <a16:creationId xmlns:a16="http://schemas.microsoft.com/office/drawing/2014/main" id="{94C118CC-9112-1F4D-A14B-1F6819BE8D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4742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73AD16-4478-D779-69E1-E6CACD768448}"/>
              </a:ext>
            </a:extLst>
          </p:cNvPr>
          <p:cNvSpPr txBox="1"/>
          <p:nvPr/>
        </p:nvSpPr>
        <p:spPr>
          <a:xfrm>
            <a:off x="181327" y="772433"/>
            <a:ext cx="11535113" cy="5838586"/>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en-GB" b="1" kern="100" dirty="0">
                <a:latin typeface="Arial" panose="020B0604020202020204" pitchFamily="34" charset="0"/>
                <a:ea typeface="Calibri" panose="020F0502020204030204" pitchFamily="34" charset="0"/>
                <a:cs typeface="Arial" panose="020B0604020202020204" pitchFamily="34" charset="0"/>
              </a:rPr>
              <a:t>Context: </a:t>
            </a:r>
            <a:r>
              <a:rPr lang="en-GB" kern="100" dirty="0">
                <a:latin typeface="Arial" panose="020B0604020202020204" pitchFamily="34" charset="0"/>
                <a:ea typeface="Calibri" panose="020F0502020204030204" pitchFamily="34" charset="0"/>
                <a:cs typeface="Arial" panose="020B0604020202020204" pitchFamily="34" charset="0"/>
              </a:rPr>
              <a:t>Hospices/hospitals house highly vulnerable individuals → airborne infection control is critical.</a:t>
            </a:r>
          </a:p>
          <a:p>
            <a:pPr marL="342900" indent="-342900" algn="just">
              <a:lnSpc>
                <a:spcPct val="107000"/>
              </a:lnSpc>
              <a:spcAft>
                <a:spcPts val="800"/>
              </a:spcAft>
              <a:buFont typeface="Arial" panose="020B0604020202020204" pitchFamily="34" charset="0"/>
              <a:buChar char="•"/>
            </a:pPr>
            <a:r>
              <a:rPr lang="en-GB" b="1" kern="100" dirty="0">
                <a:latin typeface="Arial" panose="020B0604020202020204" pitchFamily="34" charset="0"/>
                <a:ea typeface="Calibri" panose="020F0502020204030204" pitchFamily="34" charset="0"/>
                <a:cs typeface="Arial" panose="020B0604020202020204" pitchFamily="34" charset="0"/>
              </a:rPr>
              <a:t>Problem with CO₂-only control: </a:t>
            </a:r>
            <a:r>
              <a:rPr lang="en-GB" kern="100" dirty="0">
                <a:latin typeface="Arial" panose="020B0604020202020204" pitchFamily="34" charset="0"/>
                <a:ea typeface="Calibri" panose="020F0502020204030204" pitchFamily="34" charset="0"/>
                <a:cs typeface="Arial" panose="020B0604020202020204" pitchFamily="34" charset="0"/>
              </a:rPr>
              <a:t>CO₂ concentration does not reliably represent infection risk.</a:t>
            </a:r>
          </a:p>
          <a:p>
            <a:pPr marL="342900" indent="-342900" algn="just">
              <a:lnSpc>
                <a:spcPct val="107000"/>
              </a:lnSpc>
              <a:spcAft>
                <a:spcPts val="800"/>
              </a:spcAft>
              <a:buFont typeface="Arial" panose="020B0604020202020204" pitchFamily="34" charset="0"/>
              <a:buChar char="•"/>
            </a:pPr>
            <a:r>
              <a:rPr lang="en-GB" b="1" kern="100" dirty="0">
                <a:latin typeface="Arial" panose="020B0604020202020204" pitchFamily="34" charset="0"/>
                <a:ea typeface="Calibri" panose="020F0502020204030204" pitchFamily="34" charset="0"/>
                <a:cs typeface="Arial" panose="020B0604020202020204" pitchFamily="34" charset="0"/>
              </a:rPr>
              <a:t>Solution: </a:t>
            </a:r>
            <a:r>
              <a:rPr lang="en-GB" kern="100" dirty="0">
                <a:latin typeface="Arial" panose="020B0604020202020204" pitchFamily="34" charset="0"/>
                <a:ea typeface="Calibri" panose="020F0502020204030204" pitchFamily="34" charset="0"/>
                <a:cs typeface="Arial" panose="020B0604020202020204" pitchFamily="34" charset="0"/>
              </a:rPr>
              <a:t>Use Probability of Infection (POI) metric, derived from CFD simulations, to quantify airborne risk (0–100%).</a:t>
            </a:r>
          </a:p>
          <a:p>
            <a:pPr marL="342900" indent="-342900" algn="just">
              <a:lnSpc>
                <a:spcPct val="107000"/>
              </a:lnSpc>
              <a:spcAft>
                <a:spcPts val="800"/>
              </a:spcAft>
              <a:buFont typeface="Arial" panose="020B0604020202020204" pitchFamily="34" charset="0"/>
              <a:buChar char="•"/>
            </a:pPr>
            <a:r>
              <a:rPr lang="en-GB" b="1" kern="100" dirty="0">
                <a:latin typeface="Arial" panose="020B0604020202020204" pitchFamily="34" charset="0"/>
                <a:ea typeface="Calibri" panose="020F0502020204030204" pitchFamily="34" charset="0"/>
                <a:cs typeface="Arial" panose="020B0604020202020204" pitchFamily="34" charset="0"/>
              </a:rPr>
              <a:t>Validation approach: </a:t>
            </a:r>
            <a:r>
              <a:rPr lang="en-GB" kern="100" dirty="0">
                <a:latin typeface="Arial" panose="020B0604020202020204" pitchFamily="34" charset="0"/>
                <a:ea typeface="Calibri" panose="020F0502020204030204" pitchFamily="34" charset="0"/>
                <a:cs typeface="Arial" panose="020B0604020202020204" pitchFamily="34" charset="0"/>
              </a:rPr>
              <a:t>Coupled CFD + energy model calibrated with real field data (CO₂, temperature, wall conditions, airflow).</a:t>
            </a:r>
          </a:p>
          <a:p>
            <a:pPr marL="342900" indent="-342900" algn="just">
              <a:lnSpc>
                <a:spcPct val="107000"/>
              </a:lnSpc>
              <a:spcAft>
                <a:spcPts val="800"/>
              </a:spcAft>
              <a:buFont typeface="Arial" panose="020B0604020202020204" pitchFamily="34" charset="0"/>
              <a:buChar char="•"/>
            </a:pPr>
            <a:r>
              <a:rPr lang="en-GB" b="1" kern="100" dirty="0">
                <a:latin typeface="Arial" panose="020B0604020202020204" pitchFamily="34" charset="0"/>
                <a:ea typeface="Calibri" panose="020F0502020204030204" pitchFamily="34" charset="0"/>
                <a:cs typeface="Arial" panose="020B0604020202020204" pitchFamily="34" charset="0"/>
              </a:rPr>
              <a:t>Representative use cases: </a:t>
            </a:r>
            <a:r>
              <a:rPr lang="en-GB" kern="100" dirty="0">
                <a:latin typeface="Arial" panose="020B0604020202020204" pitchFamily="34" charset="0"/>
                <a:ea typeface="Calibri" panose="020F0502020204030204" pitchFamily="34" charset="0"/>
                <a:cs typeface="Arial" panose="020B0604020202020204" pitchFamily="34" charset="0"/>
              </a:rPr>
              <a:t>13 scenarios from year-long ventilation data captured realistic airflow patterns and worst-case infector positions.</a:t>
            </a:r>
          </a:p>
          <a:p>
            <a:pPr marL="342900" indent="-342900" algn="just">
              <a:lnSpc>
                <a:spcPct val="107000"/>
              </a:lnSpc>
              <a:spcAft>
                <a:spcPts val="800"/>
              </a:spcAft>
              <a:buFont typeface="Arial" panose="020B0604020202020204" pitchFamily="34" charset="0"/>
              <a:buChar char="•"/>
            </a:pPr>
            <a:r>
              <a:rPr lang="en-GB" b="1" kern="100" dirty="0">
                <a:latin typeface="Arial" panose="020B0604020202020204" pitchFamily="34" charset="0"/>
                <a:ea typeface="Calibri" panose="020F0502020204030204" pitchFamily="34" charset="0"/>
                <a:cs typeface="Arial" panose="020B0604020202020204" pitchFamily="34" charset="0"/>
              </a:rPr>
              <a:t>Findings: </a:t>
            </a:r>
            <a:r>
              <a:rPr lang="en-GB" kern="100" dirty="0">
                <a:latin typeface="Arial" panose="020B0604020202020204" pitchFamily="34" charset="0"/>
                <a:ea typeface="Calibri" panose="020F0502020204030204" pitchFamily="34" charset="0"/>
                <a:cs typeface="Arial" panose="020B0604020202020204" pitchFamily="34" charset="0"/>
              </a:rPr>
              <a:t>POI-based thresholds recommend earlier window opening:</a:t>
            </a:r>
          </a:p>
          <a:p>
            <a:pPr marL="800100" lvl="1" indent="-342900" algn="just">
              <a:lnSpc>
                <a:spcPct val="107000"/>
              </a:lnSpc>
              <a:spcAft>
                <a:spcPts val="800"/>
              </a:spcAft>
              <a:buFont typeface="Arial" panose="020B0604020202020204" pitchFamily="34" charset="0"/>
              <a:buChar char="•"/>
            </a:pPr>
            <a:r>
              <a:rPr lang="en-GB" kern="100" dirty="0">
                <a:latin typeface="Arial" panose="020B0604020202020204" pitchFamily="34" charset="0"/>
                <a:ea typeface="Calibri" panose="020F0502020204030204" pitchFamily="34" charset="0"/>
                <a:cs typeface="Arial" panose="020B0604020202020204" pitchFamily="34" charset="0"/>
              </a:rPr>
              <a:t>Begin at 500 ppm</a:t>
            </a:r>
          </a:p>
          <a:p>
            <a:pPr marL="800100" lvl="1" indent="-342900" algn="just">
              <a:lnSpc>
                <a:spcPct val="107000"/>
              </a:lnSpc>
              <a:spcAft>
                <a:spcPts val="800"/>
              </a:spcAft>
              <a:buFont typeface="Arial" panose="020B0604020202020204" pitchFamily="34" charset="0"/>
              <a:buChar char="•"/>
            </a:pPr>
            <a:r>
              <a:rPr lang="en-GB" kern="100" dirty="0">
                <a:latin typeface="Arial" panose="020B0604020202020204" pitchFamily="34" charset="0"/>
                <a:ea typeface="Calibri" panose="020F0502020204030204" pitchFamily="34" charset="0"/>
                <a:cs typeface="Arial" panose="020B0604020202020204" pitchFamily="34" charset="0"/>
              </a:rPr>
              <a:t>Fully open at 600 ppm</a:t>
            </a:r>
          </a:p>
          <a:p>
            <a:pPr marL="800100" lvl="1" indent="-342900" algn="just">
              <a:lnSpc>
                <a:spcPct val="107000"/>
              </a:lnSpc>
              <a:spcAft>
                <a:spcPts val="800"/>
              </a:spcAft>
              <a:buFont typeface="Arial" panose="020B0604020202020204" pitchFamily="34" charset="0"/>
              <a:buChar char="•"/>
            </a:pPr>
            <a:r>
              <a:rPr lang="en-GB" kern="100" dirty="0">
                <a:latin typeface="Arial" panose="020B0604020202020204" pitchFamily="34" charset="0"/>
                <a:ea typeface="Calibri" panose="020F0502020204030204" pitchFamily="34" charset="0"/>
                <a:cs typeface="Arial" panose="020B0604020202020204" pitchFamily="34" charset="0"/>
              </a:rPr>
              <a:t>Linear control within ±50 ppm</a:t>
            </a:r>
          </a:p>
          <a:p>
            <a:pPr marL="342900" indent="-342900" algn="just">
              <a:lnSpc>
                <a:spcPct val="107000"/>
              </a:lnSpc>
              <a:spcAft>
                <a:spcPts val="800"/>
              </a:spcAft>
              <a:buFont typeface="Arial" panose="020B0604020202020204" pitchFamily="34" charset="0"/>
              <a:buChar char="•"/>
            </a:pPr>
            <a:r>
              <a:rPr lang="en-GB" b="1" kern="100" dirty="0">
                <a:latin typeface="Arial" panose="020B0604020202020204" pitchFamily="34" charset="0"/>
                <a:ea typeface="Calibri" panose="020F0502020204030204" pitchFamily="34" charset="0"/>
                <a:cs typeface="Arial" panose="020B0604020202020204" pitchFamily="34" charset="0"/>
              </a:rPr>
              <a:t>Impact: </a:t>
            </a:r>
            <a:r>
              <a:rPr lang="en-GB" kern="100" dirty="0">
                <a:latin typeface="Arial" panose="020B0604020202020204" pitchFamily="34" charset="0"/>
                <a:ea typeface="Calibri" panose="020F0502020204030204" pitchFamily="34" charset="0"/>
                <a:cs typeface="Arial" panose="020B0604020202020204" pitchFamily="34" charset="0"/>
              </a:rPr>
              <a:t>Compared to pre-pandemic 950 ppm threshold, new strategy reduces infection risk while adding only 8% heating demand.</a:t>
            </a:r>
          </a:p>
          <a:p>
            <a:pPr marL="342900" indent="-342900" algn="just">
              <a:lnSpc>
                <a:spcPct val="107000"/>
              </a:lnSpc>
              <a:spcAft>
                <a:spcPts val="800"/>
              </a:spcAft>
              <a:buFont typeface="Arial" panose="020B0604020202020204" pitchFamily="34" charset="0"/>
              <a:buChar char="•"/>
            </a:pPr>
            <a:r>
              <a:rPr lang="en-GB" b="1" kern="100" dirty="0">
                <a:latin typeface="Arial" panose="020B0604020202020204" pitchFamily="34" charset="0"/>
                <a:ea typeface="Calibri" panose="020F0502020204030204" pitchFamily="34" charset="0"/>
                <a:cs typeface="Arial" panose="020B0604020202020204" pitchFamily="34" charset="0"/>
              </a:rPr>
              <a:t>Takeaway: </a:t>
            </a:r>
            <a:r>
              <a:rPr lang="en-GB" kern="100" dirty="0">
                <a:latin typeface="Arial" panose="020B0604020202020204" pitchFamily="34" charset="0"/>
                <a:ea typeface="Calibri" panose="020F0502020204030204" pitchFamily="34" charset="0"/>
                <a:cs typeface="Arial" panose="020B0604020202020204" pitchFamily="34" charset="0"/>
              </a:rPr>
              <a:t>Infection risk (IR) metrics provide a more reliable, representative basis for ventilation control than CO₂ alone, ensuring safety without major energy penalties.</a:t>
            </a:r>
            <a:endParaRPr lang="en-GB"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p:cNvSpPr txBox="1"/>
          <p:nvPr/>
        </p:nvSpPr>
        <p:spPr>
          <a:xfrm>
            <a:off x="1441769" y="75101"/>
            <a:ext cx="9813041" cy="40011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2133413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D14E50-5BE5-4AFD-A934-CB96A2F41AD6}"/>
              </a:ext>
            </a:extLst>
          </p:cNvPr>
          <p:cNvPicPr/>
          <p:nvPr/>
        </p:nvPicPr>
        <p:blipFill rotWithShape="1">
          <a:blip r:embed="rId2" cstate="print">
            <a:extLst>
              <a:ext uri="{28A0092B-C50C-407E-A947-70E740481C1C}">
                <a14:useLocalDpi xmlns:a14="http://schemas.microsoft.com/office/drawing/2010/main" val="0"/>
              </a:ext>
            </a:extLst>
          </a:blip>
          <a:srcRect l="1" t="62047" r="1" b="1"/>
          <a:stretch/>
        </p:blipFill>
        <p:spPr>
          <a:xfrm>
            <a:off x="0" y="0"/>
            <a:ext cx="12192000" cy="6866924"/>
          </a:xfrm>
          <a:prstGeom prst="rect">
            <a:avLst/>
          </a:prstGeom>
        </p:spPr>
      </p:pic>
      <p:pic>
        <p:nvPicPr>
          <p:cNvPr id="4" name="Picture 3" descr="Text&#10;&#10;Description automatically generated">
            <a:extLst>
              <a:ext uri="{FF2B5EF4-FFF2-40B4-BE49-F238E27FC236}">
                <a16:creationId xmlns:a16="http://schemas.microsoft.com/office/drawing/2014/main" id="{E9C264D5-D18D-4CFA-B517-74C0EC3D3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9045" y="0"/>
            <a:ext cx="1972955" cy="832340"/>
          </a:xfrm>
          <a:prstGeom prst="rect">
            <a:avLst/>
          </a:prstGeom>
        </p:spPr>
      </p:pic>
      <p:grpSp>
        <p:nvGrpSpPr>
          <p:cNvPr id="3" name="Group 2">
            <a:extLst>
              <a:ext uri="{FF2B5EF4-FFF2-40B4-BE49-F238E27FC236}">
                <a16:creationId xmlns:a16="http://schemas.microsoft.com/office/drawing/2014/main" id="{C2F18D93-5580-1852-55A9-03B0794DE6DA}"/>
              </a:ext>
            </a:extLst>
          </p:cNvPr>
          <p:cNvGrpSpPr/>
          <p:nvPr/>
        </p:nvGrpSpPr>
        <p:grpSpPr>
          <a:xfrm>
            <a:off x="7266012" y="4530411"/>
            <a:ext cx="2894233" cy="1044556"/>
            <a:chOff x="6952180" y="5221557"/>
            <a:chExt cx="2894233" cy="1044556"/>
          </a:xfrm>
        </p:grpSpPr>
        <p:pic>
          <p:nvPicPr>
            <p:cNvPr id="14" name="Picture 13">
              <a:extLst>
                <a:ext uri="{FF2B5EF4-FFF2-40B4-BE49-F238E27FC236}">
                  <a16:creationId xmlns:a16="http://schemas.microsoft.com/office/drawing/2014/main" id="{0133ABED-F7C7-12C6-A5CC-71D5598B6711}"/>
                </a:ext>
              </a:extLst>
            </p:cNvPr>
            <p:cNvPicPr>
              <a:picLocks noChangeAspect="1"/>
            </p:cNvPicPr>
            <p:nvPr/>
          </p:nvPicPr>
          <p:blipFill>
            <a:blip r:embed="rId4"/>
            <a:stretch>
              <a:fillRect/>
            </a:stretch>
          </p:blipFill>
          <p:spPr>
            <a:xfrm>
              <a:off x="6960095" y="5221557"/>
              <a:ext cx="2847225" cy="1044556"/>
            </a:xfrm>
            <a:prstGeom prst="rect">
              <a:avLst/>
            </a:prstGeom>
          </p:spPr>
        </p:pic>
        <p:sp>
          <p:nvSpPr>
            <p:cNvPr id="13" name="Text Box 2">
              <a:extLst>
                <a:ext uri="{FF2B5EF4-FFF2-40B4-BE49-F238E27FC236}">
                  <a16:creationId xmlns:a16="http://schemas.microsoft.com/office/drawing/2014/main" id="{6AD287E6-ED1A-C00D-27EE-DF8E8888C115}"/>
                </a:ext>
              </a:extLst>
            </p:cNvPr>
            <p:cNvSpPr txBox="1">
              <a:spLocks noChangeArrowheads="1"/>
            </p:cNvSpPr>
            <p:nvPr/>
          </p:nvSpPr>
          <p:spPr bwMode="auto">
            <a:xfrm>
              <a:off x="6952180" y="5410139"/>
              <a:ext cx="2894233" cy="830997"/>
            </a:xfrm>
            <a:prstGeom prst="rect">
              <a:avLst/>
            </a:prstGeom>
            <a:noFill/>
            <a:ln w="9525">
              <a:noFill/>
              <a:miter lim="800000"/>
              <a:headEnd/>
              <a:tailEnd/>
            </a:ln>
          </p:spPr>
          <p:txBody>
            <a:bodyPr rot="0" vert="horz" wrap="square" lIns="91440" tIns="45720" rIns="91440" bIns="45720" anchor="t" anchorCtr="0">
              <a:spAutoFit/>
            </a:bodyPr>
            <a:lstStyle/>
            <a:p>
              <a:r>
                <a:rPr lang="en-US" sz="1600" dirty="0">
                  <a:solidFill>
                    <a:schemeClr val="bg1"/>
                  </a:solidFill>
                  <a:latin typeface="Arial MT"/>
                  <a:ea typeface="Arial MT"/>
                  <a:cs typeface="Arial MT"/>
                </a:rPr>
                <a:t>Tel: +44 (0) 161 529 3514</a:t>
              </a:r>
              <a:endParaRPr lang="en-GB" sz="2000" dirty="0">
                <a:solidFill>
                  <a:schemeClr val="bg1"/>
                </a:solidFill>
                <a:latin typeface="Arial MT"/>
                <a:ea typeface="Arial MT"/>
                <a:cs typeface="Arial MT"/>
              </a:endParaRPr>
            </a:p>
            <a:p>
              <a:r>
                <a:rPr lang="en-US" sz="1600" dirty="0">
                  <a:solidFill>
                    <a:schemeClr val="bg1"/>
                  </a:solidFill>
                  <a:latin typeface="Arial MT"/>
                  <a:ea typeface="Arial MT"/>
                  <a:cs typeface="Arial MT"/>
                </a:rPr>
                <a:t>www.ManchesterCFD.co.uk</a:t>
              </a:r>
              <a:endParaRPr lang="en-GB" sz="2000" dirty="0">
                <a:solidFill>
                  <a:schemeClr val="bg1"/>
                </a:solidFill>
                <a:latin typeface="Arial MT"/>
                <a:ea typeface="Arial MT"/>
                <a:cs typeface="Arial MT"/>
              </a:endParaRPr>
            </a:p>
            <a:p>
              <a:r>
                <a:rPr lang="en-US" sz="1600" dirty="0">
                  <a:solidFill>
                    <a:schemeClr val="bg1"/>
                  </a:solidFill>
                  <a:latin typeface="Arial MT"/>
                  <a:ea typeface="Arial MT"/>
                  <a:cs typeface="Arial MT"/>
                </a:rPr>
                <a:t>info@ManchesterCFD.co.uk</a:t>
              </a:r>
              <a:endParaRPr lang="en-GB" sz="2000" dirty="0">
                <a:solidFill>
                  <a:schemeClr val="bg1"/>
                </a:solidFill>
                <a:latin typeface="Arial MT"/>
                <a:ea typeface="Arial MT"/>
                <a:cs typeface="Arial MT"/>
              </a:endParaRPr>
            </a:p>
          </p:txBody>
        </p:sp>
      </p:grpSp>
      <p:pic>
        <p:nvPicPr>
          <p:cNvPr id="2052" name="Picture 4" descr="Engineering Building A and B - The University of Manchester">
            <a:extLst>
              <a:ext uri="{FF2B5EF4-FFF2-40B4-BE49-F238E27FC236}">
                <a16:creationId xmlns:a16="http://schemas.microsoft.com/office/drawing/2014/main" id="{2FA77D08-2154-757F-0F36-D0E87FF2813B}"/>
              </a:ext>
            </a:extLst>
          </p:cNvPr>
          <p:cNvPicPr>
            <a:picLocks noChangeAspect="1" noChangeArrowheads="1"/>
          </p:cNvPicPr>
          <p:nvPr/>
        </p:nvPicPr>
        <p:blipFill>
          <a:blip r:embed="rId5">
            <a:alphaModFix/>
            <a:extLst>
              <a:ext uri="{BEBA8EAE-BF5A-486C-A8C5-ECC9F3942E4B}">
                <a14:imgProps xmlns:a14="http://schemas.microsoft.com/office/drawing/2010/main">
                  <a14:imgLayer r:embed="rId6">
                    <a14:imgEffect>
                      <a14:backgroundRemoval t="9732" b="89933" l="600" r="92400">
                        <a14:foregroundMark x1="90800" y1="37584" x2="92400" y2="80201"/>
                        <a14:foregroundMark x1="5600" y1="65436" x2="6000" y2="70470"/>
                        <a14:foregroundMark x1="3600" y1="77852" x2="800" y2="65772"/>
                        <a14:foregroundMark x1="800" y1="65772" x2="3200" y2="65436"/>
                        <a14:foregroundMark x1="79400" y1="84564" x2="64000" y2="84899"/>
                        <a14:foregroundMark x1="8200" y1="85906" x2="600" y2="86913"/>
                        <a14:foregroundMark x1="600" y1="86913" x2="600" y2="86913"/>
                        <a14:foregroundMark x1="58200" y1="28523" x2="46600" y2="342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505967"/>
            <a:ext cx="8870230" cy="52866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X Logo Vector Art, Icons, and Graphics for Free Download">
            <a:extLst>
              <a:ext uri="{FF2B5EF4-FFF2-40B4-BE49-F238E27FC236}">
                <a16:creationId xmlns:a16="http://schemas.microsoft.com/office/drawing/2014/main" id="{2BF61C27-51C8-C1B8-A261-E95DB9760C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72850" y="6067424"/>
            <a:ext cx="819150" cy="4095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5ADFDF3D-711E-9728-E8A1-27323EEDB283}"/>
              </a:ext>
            </a:extLst>
          </p:cNvPr>
          <p:cNvGrpSpPr/>
          <p:nvPr/>
        </p:nvGrpSpPr>
        <p:grpSpPr>
          <a:xfrm>
            <a:off x="7908456" y="5667280"/>
            <a:ext cx="1476286" cy="351154"/>
            <a:chOff x="7908456" y="5667280"/>
            <a:chExt cx="1476286" cy="351154"/>
          </a:xfrm>
        </p:grpSpPr>
        <p:grpSp>
          <p:nvGrpSpPr>
            <p:cNvPr id="6" name="Group 5">
              <a:extLst>
                <a:ext uri="{FF2B5EF4-FFF2-40B4-BE49-F238E27FC236}">
                  <a16:creationId xmlns:a16="http://schemas.microsoft.com/office/drawing/2014/main" id="{5EF09870-5E60-30A9-97BE-EAC50A079396}"/>
                </a:ext>
              </a:extLst>
            </p:cNvPr>
            <p:cNvGrpSpPr/>
            <p:nvPr/>
          </p:nvGrpSpPr>
          <p:grpSpPr>
            <a:xfrm>
              <a:off x="7908456" y="5667280"/>
              <a:ext cx="1476286" cy="351154"/>
              <a:chOff x="360186" y="0"/>
              <a:chExt cx="1476510" cy="351547"/>
            </a:xfrm>
          </p:grpSpPr>
          <p:pic>
            <p:nvPicPr>
              <p:cNvPr id="9" name="Picture 8" descr="Instagram Logo transparent PNG - StickPNG">
                <a:hlinkClick r:id="rId8"/>
                <a:extLst>
                  <a:ext uri="{FF2B5EF4-FFF2-40B4-BE49-F238E27FC236}">
                    <a16:creationId xmlns:a16="http://schemas.microsoft.com/office/drawing/2014/main" id="{174E83F0-DD89-D4A0-F10A-05EA64366FB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3762" t="3763" r="4839" b="5914"/>
              <a:stretch/>
            </p:blipFill>
            <p:spPr bwMode="auto">
              <a:xfrm>
                <a:off x="1104181" y="0"/>
                <a:ext cx="327660" cy="323850"/>
              </a:xfrm>
              <a:prstGeom prst="rect">
                <a:avLst/>
              </a:prstGeom>
              <a:noFill/>
              <a:ln>
                <a:noFill/>
              </a:ln>
              <a:extLst>
                <a:ext uri="{53640926-AAD7-44D8-BBD7-CCE9431645EC}">
                  <a14:shadowObscured xmlns:a14="http://schemas.microsoft.com/office/drawing/2010/main"/>
                </a:ext>
              </a:extLst>
            </p:spPr>
          </p:pic>
          <p:pic>
            <p:nvPicPr>
              <p:cNvPr id="10" name="Picture 9" descr="Linkedin Icon Square transparent PNG - StickPNG">
                <a:hlinkClick r:id="rId10"/>
                <a:extLst>
                  <a:ext uri="{FF2B5EF4-FFF2-40B4-BE49-F238E27FC236}">
                    <a16:creationId xmlns:a16="http://schemas.microsoft.com/office/drawing/2014/main" id="{FAB4A674-3FB1-E7F2-99CD-F5B4D4023BE9}"/>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60186" y="27697"/>
                <a:ext cx="323850" cy="323850"/>
              </a:xfrm>
              <a:prstGeom prst="rect">
                <a:avLst/>
              </a:prstGeom>
              <a:noFill/>
              <a:ln>
                <a:noFill/>
              </a:ln>
            </p:spPr>
          </p:pic>
          <p:pic>
            <p:nvPicPr>
              <p:cNvPr id="12" name="Picture 11" descr="Youtube Play Logo transparent PNG - StickPNG">
                <a:hlinkClick r:id="rId12"/>
                <a:extLst>
                  <a:ext uri="{FF2B5EF4-FFF2-40B4-BE49-F238E27FC236}">
                    <a16:creationId xmlns:a16="http://schemas.microsoft.com/office/drawing/2014/main" id="{F4EBBCCA-10C0-7162-E293-E48B3C31B877}"/>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466491" y="17253"/>
                <a:ext cx="370205" cy="305435"/>
              </a:xfrm>
              <a:prstGeom prst="rect">
                <a:avLst/>
              </a:prstGeom>
              <a:noFill/>
              <a:ln>
                <a:noFill/>
              </a:ln>
            </p:spPr>
          </p:pic>
        </p:grpSp>
        <p:pic>
          <p:nvPicPr>
            <p:cNvPr id="16" name="Picture 15" descr="A white x on a black background&#10;&#10;AI-generated content may be incorrect.">
              <a:extLst>
                <a:ext uri="{FF2B5EF4-FFF2-40B4-BE49-F238E27FC236}">
                  <a16:creationId xmlns:a16="http://schemas.microsoft.com/office/drawing/2014/main" id="{ADC3C9BC-50D8-ADBF-87FC-A95365485B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97307" y="5674988"/>
              <a:ext cx="335010" cy="335010"/>
            </a:xfrm>
            <a:prstGeom prst="rect">
              <a:avLst/>
            </a:prstGeom>
          </p:spPr>
        </p:pic>
      </p:grpSp>
    </p:spTree>
    <p:extLst>
      <p:ext uri="{BB962C8B-B14F-4D97-AF65-F5344CB8AC3E}">
        <p14:creationId xmlns:p14="http://schemas.microsoft.com/office/powerpoint/2010/main" val="4208503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TAB_col_white_background.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3493164" y="296107"/>
            <a:ext cx="5953760"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Infection Risk in Indoor Spaces</a:t>
            </a:r>
          </a:p>
        </p:txBody>
      </p:sp>
      <p:sp>
        <p:nvSpPr>
          <p:cNvPr id="6" name="TextBox 5"/>
          <p:cNvSpPr txBox="1"/>
          <p:nvPr/>
        </p:nvSpPr>
        <p:spPr>
          <a:xfrm>
            <a:off x="102881" y="1463235"/>
            <a:ext cx="5774043" cy="477053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COVID-19 pandemic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exposed the vulnerability of indoor environments to airborne disease transmission.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Airborne transmission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remains a critical challenge in enclosed environments like offices, hospitals, and schools.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Smaller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aerosol particles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(&lt;5 </a:t>
            </a:r>
            <a:r>
              <a:rPr kumimoji="0" lang="en-GB"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μm</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can remain suspended and travel far, unlike larger droplets that settle quickly.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Ventilation</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plays a crucial role in reducing infection risk and preventing cross-infection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pandemic has highlighted the importance of robust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infection risk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(IR) assessment and mitigation strategies.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 exposed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major limitations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current infection risk (IR) assessment methods, which often oversimplify transmission mechanisms.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6" name="Picture 8" descr="https://sdmntprukwest.oaiusercontent.com/files/00000000-fda0-6243-9c2f-43cf7aea6b1e/raw?se=2025-05-11T23%3A12%3A53Z&amp;sp=r&amp;sv=2024-08-04&amp;sr=b&amp;scid=00000000-0000-0000-0000-000000000000&amp;skoid=0a4a0f0c-99ac-4752-9d87-cfac036fa93f&amp;sktid=a48cca56-e6da-484e-a814-9c849652bcb3&amp;skt=2025-05-11T10%3A20%3A58Z&amp;ske=2025-05-12T10%3A20%3A58Z&amp;sks=b&amp;skv=2024-08-04&amp;sig=FAV8xroTjHySP6HCZcjxOaUCNuAXMkfQBKGq%2BseCIq4%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27724"/>
            <a:ext cx="5926443" cy="379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63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TextBox 23"/>
          <p:cNvSpPr txBox="1"/>
          <p:nvPr/>
        </p:nvSpPr>
        <p:spPr>
          <a:xfrm>
            <a:off x="4730124" y="140562"/>
            <a:ext cx="3184516"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Ventilation</a:t>
            </a:r>
          </a:p>
        </p:txBody>
      </p:sp>
      <p:sp>
        <p:nvSpPr>
          <p:cNvPr id="6" name="TextBox 5"/>
          <p:cNvSpPr txBox="1"/>
          <p:nvPr/>
        </p:nvSpPr>
        <p:spPr>
          <a:xfrm>
            <a:off x="204799" y="1348800"/>
            <a:ext cx="4381824" cy="50167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Purpose of Ventilation: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remove indoor pollutants and replace stale air with fresh outdoor air in rooms, zones, or entire buildings.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Mixing Ventilation: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Actively mixes fresh air throughout the space to ensure uniform air quality.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Displacement Ventilation: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Gently pushes out contaminated air by introducing fresh air at low levels.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Relies on buoyancy-driven, laminar flow to minimise disruption.</a:t>
            </a:r>
          </a:p>
        </p:txBody>
      </p:sp>
      <p:pic>
        <p:nvPicPr>
          <p:cNvPr id="3076" name="Picture 4" descr="Displacement Ventilation vs. Mixing Ventilation | SimScale"/>
          <p:cNvPicPr>
            <a:picLocks noChangeAspect="1" noChangeArrowheads="1"/>
          </p:cNvPicPr>
          <p:nvPr/>
        </p:nvPicPr>
        <p:blipFill rotWithShape="1">
          <a:blip r:embed="rId5">
            <a:extLst>
              <a:ext uri="{28A0092B-C50C-407E-A947-70E740481C1C}">
                <a14:useLocalDpi xmlns:a14="http://schemas.microsoft.com/office/drawing/2010/main" val="0"/>
              </a:ext>
            </a:extLst>
          </a:blip>
          <a:srcRect r="50278"/>
          <a:stretch/>
        </p:blipFill>
        <p:spPr bwMode="auto">
          <a:xfrm>
            <a:off x="4730124" y="1028350"/>
            <a:ext cx="363728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isplacement Ventilation vs. Mixing Ventilation | SimScale"/>
          <p:cNvPicPr>
            <a:picLocks noChangeAspect="1" noChangeArrowheads="1"/>
          </p:cNvPicPr>
          <p:nvPr/>
        </p:nvPicPr>
        <p:blipFill rotWithShape="1">
          <a:blip r:embed="rId5">
            <a:extLst>
              <a:ext uri="{28A0092B-C50C-407E-A947-70E740481C1C}">
                <a14:useLocalDpi xmlns:a14="http://schemas.microsoft.com/office/drawing/2010/main" val="0"/>
              </a:ext>
            </a:extLst>
          </a:blip>
          <a:srcRect l="49679"/>
          <a:stretch/>
        </p:blipFill>
        <p:spPr bwMode="auto">
          <a:xfrm>
            <a:off x="8510905" y="1028576"/>
            <a:ext cx="3600261" cy="2257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46124" y="670120"/>
            <a:ext cx="1889759"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Mixing Ventilation</a:t>
            </a:r>
          </a:p>
        </p:txBody>
      </p:sp>
      <p:sp>
        <p:nvSpPr>
          <p:cNvPr id="10" name="Rectangle 9"/>
          <p:cNvSpPr/>
          <p:nvPr/>
        </p:nvSpPr>
        <p:spPr>
          <a:xfrm>
            <a:off x="9197497" y="669680"/>
            <a:ext cx="2487613"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Displacement Ventilation</a:t>
            </a:r>
          </a:p>
        </p:txBody>
      </p:sp>
      <p:pic>
        <p:nvPicPr>
          <p:cNvPr id="5" name="plu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88358" y="3429000"/>
            <a:ext cx="5758091" cy="3238926"/>
          </a:xfrm>
          <a:prstGeom prst="rect">
            <a:avLst/>
          </a:prstGeom>
        </p:spPr>
      </p:pic>
      <p:pic>
        <p:nvPicPr>
          <p:cNvPr id="8" name="Picture 2" descr="TAB_col_white_background.eps">
            <a:extLst>
              <a:ext uri="{FF2B5EF4-FFF2-40B4-BE49-F238E27FC236}">
                <a16:creationId xmlns:a16="http://schemas.microsoft.com/office/drawing/2014/main" id="{356B5511-B7C1-0B3F-4CD1-CAF4C155D1A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69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TextBox 23"/>
          <p:cNvSpPr txBox="1"/>
          <p:nvPr/>
        </p:nvSpPr>
        <p:spPr>
          <a:xfrm>
            <a:off x="2454442" y="140562"/>
            <a:ext cx="7410918"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Exhaled Particle Mechanics</a:t>
            </a:r>
          </a:p>
        </p:txBody>
      </p:sp>
      <p:pic>
        <p:nvPicPr>
          <p:cNvPr id="4099" name="Picture 3" descr="Typical trajectory of particles in air depending on their size, adapted...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626" y="796242"/>
            <a:ext cx="6945615" cy="32848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003172" y="4170640"/>
            <a:ext cx="6486525" cy="2687360"/>
          </a:xfrm>
          <a:prstGeom prst="rect">
            <a:avLst/>
          </a:prstGeom>
        </p:spPr>
      </p:pic>
      <p:pic>
        <p:nvPicPr>
          <p:cNvPr id="6" name="Picture 2" descr="TAB_col_white_background.eps">
            <a:extLst>
              <a:ext uri="{FF2B5EF4-FFF2-40B4-BE49-F238E27FC236}">
                <a16:creationId xmlns:a16="http://schemas.microsoft.com/office/drawing/2014/main" id="{3094F688-5029-BF07-900B-300007B13B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136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BDC9E5-8E29-AD61-EFF7-6A4D6FD69C9F}"/>
              </a:ext>
            </a:extLst>
          </p:cNvPr>
          <p:cNvSpPr txBox="1"/>
          <p:nvPr/>
        </p:nvSpPr>
        <p:spPr>
          <a:xfrm>
            <a:off x="2523280" y="2523280"/>
            <a:ext cx="7373074" cy="923330"/>
          </a:xfrm>
          <a:prstGeom prst="rect">
            <a:avLst/>
          </a:prstGeom>
          <a:noFill/>
        </p:spPr>
        <p:txBody>
          <a:bodyPr wrap="square" rtlCol="0">
            <a:spAutoFit/>
          </a:bodyPr>
          <a:lstStyle/>
          <a:p>
            <a:pPr algn="ctr"/>
            <a:r>
              <a:rPr lang="en-US" sz="5400" dirty="0">
                <a:latin typeface="Arial" panose="020B0604020202020204" pitchFamily="34" charset="0"/>
                <a:cs typeface="Arial" panose="020B0604020202020204" pitchFamily="34" charset="0"/>
              </a:rPr>
              <a:t>Methodology</a:t>
            </a:r>
          </a:p>
        </p:txBody>
      </p:sp>
    </p:spTree>
    <p:extLst>
      <p:ext uri="{BB962C8B-B14F-4D97-AF65-F5344CB8AC3E}">
        <p14:creationId xmlns:p14="http://schemas.microsoft.com/office/powerpoint/2010/main" val="1652676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EE867-AAE6-58DE-22D5-037974052A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AC727D2-D836-0864-C619-858DD38D5ABC}"/>
              </a:ext>
            </a:extLst>
          </p:cNvPr>
          <p:cNvPicPr>
            <a:picLocks noChangeAspect="1"/>
          </p:cNvPicPr>
          <p:nvPr/>
        </p:nvPicPr>
        <p:blipFill>
          <a:blip r:embed="rId2"/>
          <a:stretch>
            <a:fillRect/>
          </a:stretch>
        </p:blipFill>
        <p:spPr>
          <a:xfrm>
            <a:off x="6679131" y="336885"/>
            <a:ext cx="5417915" cy="6405358"/>
          </a:xfrm>
          <a:prstGeom prst="rect">
            <a:avLst/>
          </a:prstGeom>
          <a:ln>
            <a:solidFill>
              <a:schemeClr val="tx1"/>
            </a:solidFill>
          </a:ln>
        </p:spPr>
      </p:pic>
      <p:pic>
        <p:nvPicPr>
          <p:cNvPr id="4" name="Picture 3">
            <a:extLst>
              <a:ext uri="{FF2B5EF4-FFF2-40B4-BE49-F238E27FC236}">
                <a16:creationId xmlns:a16="http://schemas.microsoft.com/office/drawing/2014/main" id="{A5D43030-FA6E-6D98-C8F6-E5DB001B0F5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1" y="735996"/>
            <a:ext cx="6557209" cy="3378804"/>
          </a:xfrm>
          <a:prstGeom prst="rect">
            <a:avLst/>
          </a:prstGeom>
        </p:spPr>
      </p:pic>
      <p:pic>
        <p:nvPicPr>
          <p:cNvPr id="5" name="Picture 4">
            <a:extLst>
              <a:ext uri="{FF2B5EF4-FFF2-40B4-BE49-F238E27FC236}">
                <a16:creationId xmlns:a16="http://schemas.microsoft.com/office/drawing/2014/main" id="{16D45944-774D-7061-E069-31F28D04296F}"/>
              </a:ext>
            </a:extLst>
          </p:cNvPr>
          <p:cNvPicPr>
            <a:picLocks noChangeAspect="1"/>
          </p:cNvPicPr>
          <p:nvPr/>
        </p:nvPicPr>
        <p:blipFill>
          <a:blip r:embed="rId4">
            <a:extLst>
              <a:ext uri="{28A0092B-C50C-407E-A947-70E740481C1C}">
                <a14:useLocalDpi xmlns:a14="http://schemas.microsoft.com/office/drawing/2010/main" val="0"/>
              </a:ext>
            </a:extLst>
          </a:blip>
          <a:srcRect l="12301"/>
          <a:stretch>
            <a:fillRect/>
          </a:stretch>
        </p:blipFill>
        <p:spPr bwMode="auto">
          <a:xfrm>
            <a:off x="0" y="3902927"/>
            <a:ext cx="2703032" cy="2955073"/>
          </a:xfrm>
          <a:prstGeom prst="rect">
            <a:avLst/>
          </a:prstGeom>
          <a:noFill/>
          <a:ln>
            <a:noFill/>
          </a:ln>
        </p:spPr>
      </p:pic>
      <p:pic>
        <p:nvPicPr>
          <p:cNvPr id="6" name="Picture 5">
            <a:extLst>
              <a:ext uri="{FF2B5EF4-FFF2-40B4-BE49-F238E27FC236}">
                <a16:creationId xmlns:a16="http://schemas.microsoft.com/office/drawing/2014/main" id="{4607A603-29AB-3BE1-3CA2-F0439E706D79}"/>
              </a:ext>
            </a:extLst>
          </p:cNvPr>
          <p:cNvPicPr>
            <a:picLocks noChangeAspect="1"/>
          </p:cNvPicPr>
          <p:nvPr/>
        </p:nvPicPr>
        <p:blipFill>
          <a:blip r:embed="rId5"/>
          <a:stretch>
            <a:fillRect/>
          </a:stretch>
        </p:blipFill>
        <p:spPr>
          <a:xfrm>
            <a:off x="2531328" y="4299677"/>
            <a:ext cx="3928730" cy="2558323"/>
          </a:xfrm>
          <a:prstGeom prst="rect">
            <a:avLst/>
          </a:prstGeom>
        </p:spPr>
      </p:pic>
    </p:spTree>
    <p:extLst>
      <p:ext uri="{BB962C8B-B14F-4D97-AF65-F5344CB8AC3E}">
        <p14:creationId xmlns:p14="http://schemas.microsoft.com/office/powerpoint/2010/main" val="3528332032"/>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Celestial">
  <a:themeElements>
    <a:clrScheme name="Custom 2">
      <a:dk1>
        <a:srgbClr val="000000"/>
      </a:dk1>
      <a:lt1>
        <a:sysClr val="window" lastClr="FFFFFF"/>
      </a:lt1>
      <a:dk2>
        <a:srgbClr val="3F296A"/>
      </a:dk2>
      <a:lt2>
        <a:srgbClr val="EBEBEB"/>
      </a:lt2>
      <a:accent1>
        <a:srgbClr val="8261C2"/>
      </a:accent1>
      <a:accent2>
        <a:srgbClr val="8261C2"/>
      </a:accent2>
      <a:accent3>
        <a:srgbClr val="8261C2"/>
      </a:accent3>
      <a:accent4>
        <a:srgbClr val="8261C2"/>
      </a:accent4>
      <a:accent5>
        <a:srgbClr val="8261C2"/>
      </a:accent5>
      <a:accent6>
        <a:srgbClr val="8261C2"/>
      </a:accent6>
      <a:hlink>
        <a:srgbClr val="8261C2"/>
      </a:hlink>
      <a:folHlink>
        <a:srgbClr val="8261C2"/>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6b1fa8c-6a7f-421a-aeaa-11e63f9b1ae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093B4AF864B04A92A67D75263EB1E0" ma:contentTypeVersion="18" ma:contentTypeDescription="Create a new document." ma:contentTypeScope="" ma:versionID="fd88b698a345183fa7c01c2cae25ef65">
  <xsd:schema xmlns:xsd="http://www.w3.org/2001/XMLSchema" xmlns:xs="http://www.w3.org/2001/XMLSchema" xmlns:p="http://schemas.microsoft.com/office/2006/metadata/properties" xmlns:ns3="f6b1fa8c-6a7f-421a-aeaa-11e63f9b1ae8" xmlns:ns4="4b340103-12e0-442a-a817-5908f36e4093" targetNamespace="http://schemas.microsoft.com/office/2006/metadata/properties" ma:root="true" ma:fieldsID="ca0bb568a894d925661837e3d70f41b3" ns3:_="" ns4:_="">
    <xsd:import namespace="f6b1fa8c-6a7f-421a-aeaa-11e63f9b1ae8"/>
    <xsd:import namespace="4b340103-12e0-442a-a817-5908f36e409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ObjectDetectorVersions"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1fa8c-6a7f-421a-aeaa-11e63f9b1a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340103-12e0-442a-a817-5908f36e409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BC1754-96B8-48EA-BE17-EA2AAA86B0E7}">
  <ds:schemaRefs>
    <ds:schemaRef ds:uri="http://purl.org/dc/elements/1.1/"/>
    <ds:schemaRef ds:uri="http://schemas.microsoft.com/office/2006/metadata/properties"/>
    <ds:schemaRef ds:uri="http://schemas.microsoft.com/office/2006/documentManagement/types"/>
    <ds:schemaRef ds:uri="4b340103-12e0-442a-a817-5908f36e4093"/>
    <ds:schemaRef ds:uri="http://purl.org/dc/terms/"/>
    <ds:schemaRef ds:uri="http://schemas.openxmlformats.org/package/2006/metadata/core-properties"/>
    <ds:schemaRef ds:uri="f6b1fa8c-6a7f-421a-aeaa-11e63f9b1ae8"/>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19C8FB2-6E8E-413F-BB62-FBDF229F069A}">
  <ds:schemaRefs>
    <ds:schemaRef ds:uri="http://schemas.microsoft.com/sharepoint/v3/contenttype/forms"/>
  </ds:schemaRefs>
</ds:datastoreItem>
</file>

<file path=customXml/itemProps3.xml><?xml version="1.0" encoding="utf-8"?>
<ds:datastoreItem xmlns:ds="http://schemas.openxmlformats.org/officeDocument/2006/customXml" ds:itemID="{B6B981B7-1E10-4408-ACA9-BEB200D9CC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b1fa8c-6a7f-421a-aeaa-11e63f9b1ae8"/>
    <ds:schemaRef ds:uri="4b340103-12e0-442a-a817-5908f36e40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3185</TotalTime>
  <Words>1758</Words>
  <Application>Microsoft Macintosh PowerPoint</Application>
  <PresentationFormat>Widescreen</PresentationFormat>
  <Paragraphs>444</Paragraphs>
  <Slides>44</Slides>
  <Notes>35</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Arial MT</vt:lpstr>
      <vt:lpstr>Calibri</vt:lpstr>
      <vt:lpstr>Calibri Light</vt:lpstr>
      <vt:lpstr>Cambria Math</vt:lpstr>
      <vt:lpstr>Gill Sans MT</vt:lpstr>
      <vt:lpstr>Office Theme</vt:lpstr>
      <vt:lpstr>Parcel</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 Elsarraj</dc:creator>
  <cp:lastModifiedBy>Amir Keshmiri</cp:lastModifiedBy>
  <cp:revision>110</cp:revision>
  <dcterms:created xsi:type="dcterms:W3CDTF">2023-11-18T13:32:31Z</dcterms:created>
  <dcterms:modified xsi:type="dcterms:W3CDTF">2025-08-28T06:46:39Z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0x010100D8093B4AF864B04A92A67D75263EB1E0</vt:lpwstr>
  </property>
</Properties>
</file>